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7408D-D3EA-4C0B-B302-2CBE76E1CA5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4B4AED-730D-422D-8626-230042B8B3BB}">
      <dgm:prSet phldrT="[Text]" custT="1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CA" sz="2000" b="0" dirty="0" smtClean="0">
              <a:solidFill>
                <a:schemeClr val="tx1"/>
              </a:solidFill>
              <a:latin typeface="Cooper Black" pitchFamily="18" charset="0"/>
            </a:rPr>
            <a:t>Tertiary Consumer</a:t>
          </a:r>
        </a:p>
        <a:p>
          <a:r>
            <a:rPr lang="en-CA" sz="1300" b="0" dirty="0" smtClean="0">
              <a:solidFill>
                <a:schemeClr val="tx1"/>
              </a:solidFill>
              <a:latin typeface="Cooper Black" pitchFamily="18" charset="0"/>
            </a:rPr>
            <a:t>(omnivore/carnivore</a:t>
          </a:r>
          <a:r>
            <a:rPr lang="en-CA" sz="1300" dirty="0" smtClean="0">
              <a:solidFill>
                <a:schemeClr val="tx1"/>
              </a:solidFill>
            </a:rPr>
            <a:t>)</a:t>
          </a:r>
          <a:endParaRPr lang="en-US" sz="1300" dirty="0">
            <a:solidFill>
              <a:schemeClr val="tx1"/>
            </a:solidFill>
          </a:endParaRPr>
        </a:p>
      </dgm:t>
    </dgm:pt>
    <dgm:pt modelId="{29E247AA-B4EC-487A-A8A4-E4B86926D032}" type="parTrans" cxnId="{BAF9D039-0C7F-4334-883A-75772B1CAB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FF5D00-A1B6-4F0E-9A92-251725D1EB91}" type="sibTrans" cxnId="{BAF9D039-0C7F-4334-883A-75772B1CAB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4009DF-76BA-4208-87E0-036C0C933BD5}">
      <dgm:prSet phldrT="[Text]" custT="1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CA" sz="2000" b="0" dirty="0" smtClean="0">
              <a:solidFill>
                <a:schemeClr val="tx1"/>
              </a:solidFill>
              <a:latin typeface="Cooper Black" pitchFamily="18" charset="0"/>
            </a:rPr>
            <a:t>Secondary Consumer </a:t>
          </a:r>
          <a:r>
            <a:rPr lang="en-CA" sz="1300" b="0" dirty="0" smtClean="0">
              <a:solidFill>
                <a:schemeClr val="tx1"/>
              </a:solidFill>
              <a:latin typeface="Cooper Black" pitchFamily="18" charset="0"/>
            </a:rPr>
            <a:t>(omnivore/carnivore) </a:t>
          </a:r>
          <a:endParaRPr lang="en-US" sz="1300" b="0" dirty="0">
            <a:solidFill>
              <a:schemeClr val="tx1"/>
            </a:solidFill>
            <a:latin typeface="Cooper Black" pitchFamily="18" charset="0"/>
          </a:endParaRPr>
        </a:p>
      </dgm:t>
    </dgm:pt>
    <dgm:pt modelId="{B9376F33-F5A0-4168-9C22-43F3DB5E5311}" type="parTrans" cxnId="{981AFBDB-35C5-47D7-B533-47BA4EDDB7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4B996E1-D21F-4D3F-B662-62B6E57ED299}" type="sibTrans" cxnId="{981AFBDB-35C5-47D7-B533-47BA4EDDB7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3A0282-E836-419F-8298-B7300F50C13D}">
      <dgm:prSet phldrT="[Text]" custT="1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CA" sz="2800" b="0" dirty="0" smtClean="0">
              <a:solidFill>
                <a:schemeClr val="tx1"/>
              </a:solidFill>
              <a:latin typeface="Cooper Black" pitchFamily="18" charset="0"/>
            </a:rPr>
            <a:t>Producer</a:t>
          </a:r>
          <a:r>
            <a:rPr lang="en-CA" sz="1500" dirty="0" smtClean="0">
              <a:solidFill>
                <a:schemeClr val="tx1"/>
              </a:solidFill>
            </a:rPr>
            <a:t> </a:t>
          </a:r>
        </a:p>
      </dgm:t>
    </dgm:pt>
    <dgm:pt modelId="{01F45068-CEB4-4CE9-85F6-2FA129EB4233}" type="parTrans" cxnId="{69D9202B-41DE-482C-AB8E-99EEDD9F2F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07322C-07C9-4E95-9747-E5EBF616F1A8}" type="sibTrans" cxnId="{69D9202B-41DE-482C-AB8E-99EEDD9F2F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A3F38A-139A-46E0-908B-5196FC33893C}">
      <dgm:prSet custT="1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CA" sz="2000" b="0" dirty="0" smtClean="0">
              <a:solidFill>
                <a:schemeClr val="tx1"/>
              </a:solidFill>
              <a:latin typeface="Cooper Black" pitchFamily="18" charset="0"/>
            </a:rPr>
            <a:t>Primary consumer </a:t>
          </a:r>
        </a:p>
        <a:p>
          <a:r>
            <a:rPr lang="en-CA" sz="1300" b="0" dirty="0" smtClean="0">
              <a:solidFill>
                <a:schemeClr val="tx1"/>
              </a:solidFill>
              <a:latin typeface="Cooper Black" pitchFamily="18" charset="0"/>
            </a:rPr>
            <a:t>(herbivore) </a:t>
          </a:r>
          <a:endParaRPr lang="en-US" sz="1300" b="0" dirty="0">
            <a:solidFill>
              <a:schemeClr val="tx1"/>
            </a:solidFill>
            <a:latin typeface="Cooper Black" pitchFamily="18" charset="0"/>
          </a:endParaRPr>
        </a:p>
      </dgm:t>
    </dgm:pt>
    <dgm:pt modelId="{1A25E73C-331B-4752-8C32-8EFDDB772F06}" type="parTrans" cxnId="{EFB66774-29D4-4296-8AD7-2D65F82B305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0CB4453-881F-49DB-8A17-CD1073BD4441}" type="sibTrans" cxnId="{EFB66774-29D4-4296-8AD7-2D65F82B305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253914-8A3F-4092-9112-AD0607F5132E}">
      <dgm:prSet custT="1"/>
      <dgm:spPr/>
      <dgm:t>
        <a:bodyPr/>
        <a:lstStyle/>
        <a:p>
          <a:r>
            <a:rPr lang="en-CA" sz="1700" dirty="0" smtClean="0">
              <a:latin typeface="Cooper Black" pitchFamily="18" charset="0"/>
            </a:rPr>
            <a:t>Decomposers</a:t>
          </a:r>
        </a:p>
        <a:p>
          <a:r>
            <a:rPr lang="en-CA" sz="1400" b="0" dirty="0" smtClean="0">
              <a:latin typeface="Cooper Black" pitchFamily="18" charset="0"/>
            </a:rPr>
            <a:t>(ex: Fungi)</a:t>
          </a:r>
          <a:endParaRPr lang="en-US" sz="1400" b="0" dirty="0"/>
        </a:p>
      </dgm:t>
    </dgm:pt>
    <dgm:pt modelId="{77F6DFDD-3214-4B53-85D7-7F4F5A38ED85}" type="parTrans" cxnId="{FD6B5AD7-FC62-4CD0-8141-0E0357977655}">
      <dgm:prSet/>
      <dgm:spPr/>
      <dgm:t>
        <a:bodyPr/>
        <a:lstStyle/>
        <a:p>
          <a:endParaRPr lang="en-US"/>
        </a:p>
      </dgm:t>
    </dgm:pt>
    <dgm:pt modelId="{5485486F-6CB8-456D-B5BF-46A77C9FAD72}" type="sibTrans" cxnId="{FD6B5AD7-FC62-4CD0-8141-0E0357977655}">
      <dgm:prSet/>
      <dgm:spPr/>
      <dgm:t>
        <a:bodyPr/>
        <a:lstStyle/>
        <a:p>
          <a:endParaRPr lang="en-US"/>
        </a:p>
      </dgm:t>
    </dgm:pt>
    <dgm:pt modelId="{7D9D3AFD-1229-4E88-B58A-BE80F3F23F5B}" type="pres">
      <dgm:prSet presAssocID="{4347408D-D3EA-4C0B-B302-2CBE76E1CA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514B2F-7B5E-4FB5-ADE4-08BED9CF05F8}" type="pres">
      <dgm:prSet presAssocID="{F9253914-8A3F-4092-9112-AD0607F5132E}" presName="Name8" presStyleCnt="0"/>
      <dgm:spPr/>
    </dgm:pt>
    <dgm:pt modelId="{9E89A8C5-45BE-4FF9-B448-97B1E76E1BB0}" type="pres">
      <dgm:prSet presAssocID="{F9253914-8A3F-4092-9112-AD0607F5132E}" presName="level" presStyleLbl="node1" presStyleIdx="0" presStyleCnt="5" custScaleX="110409" custLinFactNeighborX="-51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94B53-0311-42D7-B854-4A9C5A01D7BF}" type="pres">
      <dgm:prSet presAssocID="{F9253914-8A3F-4092-9112-AD0607F513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B3A5C-60E9-4CBE-93A9-70C645F9B407}" type="pres">
      <dgm:prSet presAssocID="{2F4B4AED-730D-422D-8626-230042B8B3BB}" presName="Name8" presStyleCnt="0"/>
      <dgm:spPr>
        <a:scene3d>
          <a:camera prst="orthographicFront"/>
          <a:lightRig rig="threePt" dir="t"/>
        </a:scene3d>
        <a:sp3d>
          <a:bevelB/>
        </a:sp3d>
      </dgm:spPr>
    </dgm:pt>
    <dgm:pt modelId="{56CCB6F1-6AAC-459B-A4AA-96D6668D842B}" type="pres">
      <dgm:prSet presAssocID="{2F4B4AED-730D-422D-8626-230042B8B3BB}" presName="level" presStyleLbl="node1" presStyleIdx="1" presStyleCnt="5" custScaleX="101444" custLinFactNeighborX="-129" custLinFactNeighborY="9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4E210-DA0C-4016-B4DD-C0A2C264E7CA}" type="pres">
      <dgm:prSet presAssocID="{2F4B4AED-730D-422D-8626-230042B8B3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6813C-3E48-4D10-BF7E-8EE672F985D5}" type="pres">
      <dgm:prSet presAssocID="{1E4009DF-76BA-4208-87E0-036C0C933BD5}" presName="Name8" presStyleCnt="0"/>
      <dgm:spPr>
        <a:scene3d>
          <a:camera prst="orthographicFront"/>
          <a:lightRig rig="threePt" dir="t"/>
        </a:scene3d>
        <a:sp3d>
          <a:bevelB/>
        </a:sp3d>
      </dgm:spPr>
    </dgm:pt>
    <dgm:pt modelId="{5A39841B-1567-4C20-B98F-F4207157A91A}" type="pres">
      <dgm:prSet presAssocID="{1E4009DF-76BA-4208-87E0-036C0C933BD5}" presName="level" presStyleLbl="node1" presStyleIdx="2" presStyleCnt="5" custScaleX="101345" custScaleY="110992" custLinFactNeighborX="-1020" custLinFactNeighborY="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A91B2-426D-4C8D-80E3-FC6E45718E51}" type="pres">
      <dgm:prSet presAssocID="{1E4009DF-76BA-4208-87E0-036C0C933B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54FA4-183B-47E7-85C0-704EF35A2D69}" type="pres">
      <dgm:prSet presAssocID="{11A3F38A-139A-46E0-908B-5196FC33893C}" presName="Name8" presStyleCnt="0"/>
      <dgm:spPr>
        <a:scene3d>
          <a:camera prst="orthographicFront"/>
          <a:lightRig rig="threePt" dir="t"/>
        </a:scene3d>
        <a:sp3d>
          <a:bevelB/>
        </a:sp3d>
      </dgm:spPr>
    </dgm:pt>
    <dgm:pt modelId="{5E39264A-2125-4E68-A140-DFBF0DEA082B}" type="pres">
      <dgm:prSet presAssocID="{11A3F38A-139A-46E0-908B-5196FC33893C}" presName="level" presStyleLbl="node1" presStyleIdx="3" presStyleCnt="5" custLinFactNeighborX="-530" custLinFactNeighborY="28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39ACC-5C19-4F32-8B61-D34F2ED80119}" type="pres">
      <dgm:prSet presAssocID="{11A3F38A-139A-46E0-908B-5196FC3389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96E55-6F57-4BEA-89AD-95983663A866}" type="pres">
      <dgm:prSet presAssocID="{C23A0282-E836-419F-8298-B7300F50C13D}" presName="Name8" presStyleCnt="0"/>
      <dgm:spPr>
        <a:scene3d>
          <a:camera prst="orthographicFront"/>
          <a:lightRig rig="threePt" dir="t"/>
        </a:scene3d>
        <a:sp3d>
          <a:bevelB/>
        </a:sp3d>
      </dgm:spPr>
    </dgm:pt>
    <dgm:pt modelId="{1FEA82A3-0CDA-4C5B-9F81-97F80FDD8F79}" type="pres">
      <dgm:prSet presAssocID="{C23A0282-E836-419F-8298-B7300F50C13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2E5D9-351E-4087-AE60-8AF0CA18DBB7}" type="pres">
      <dgm:prSet presAssocID="{C23A0282-E836-419F-8298-B7300F50C1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F9D039-0C7F-4334-883A-75772B1CAB78}" srcId="{4347408D-D3EA-4C0B-B302-2CBE76E1CA5D}" destId="{2F4B4AED-730D-422D-8626-230042B8B3BB}" srcOrd="1" destOrd="0" parTransId="{29E247AA-B4EC-487A-A8A4-E4B86926D032}" sibTransId="{FDFF5D00-A1B6-4F0E-9A92-251725D1EB91}"/>
    <dgm:cxn modelId="{6A8E1012-C996-4853-9522-105FC9E4EAA2}" type="presOf" srcId="{2F4B4AED-730D-422D-8626-230042B8B3BB}" destId="{56CCB6F1-6AAC-459B-A4AA-96D6668D842B}" srcOrd="0" destOrd="0" presId="urn:microsoft.com/office/officeart/2005/8/layout/pyramid1"/>
    <dgm:cxn modelId="{69D9202B-41DE-482C-AB8E-99EEDD9F2F3D}" srcId="{4347408D-D3EA-4C0B-B302-2CBE76E1CA5D}" destId="{C23A0282-E836-419F-8298-B7300F50C13D}" srcOrd="4" destOrd="0" parTransId="{01F45068-CEB4-4CE9-85F6-2FA129EB4233}" sibTransId="{8B07322C-07C9-4E95-9747-E5EBF616F1A8}"/>
    <dgm:cxn modelId="{EFB66774-29D4-4296-8AD7-2D65F82B305E}" srcId="{4347408D-D3EA-4C0B-B302-2CBE76E1CA5D}" destId="{11A3F38A-139A-46E0-908B-5196FC33893C}" srcOrd="3" destOrd="0" parTransId="{1A25E73C-331B-4752-8C32-8EFDDB772F06}" sibTransId="{C0CB4453-881F-49DB-8A17-CD1073BD4441}"/>
    <dgm:cxn modelId="{57CFCE82-C575-4F62-A1B4-B539A65BC550}" type="presOf" srcId="{1E4009DF-76BA-4208-87E0-036C0C933BD5}" destId="{951A91B2-426D-4C8D-80E3-FC6E45718E51}" srcOrd="1" destOrd="0" presId="urn:microsoft.com/office/officeart/2005/8/layout/pyramid1"/>
    <dgm:cxn modelId="{56DA4DD6-8502-4163-9230-2F5FF925F082}" type="presOf" srcId="{F9253914-8A3F-4092-9112-AD0607F5132E}" destId="{9E89A8C5-45BE-4FF9-B448-97B1E76E1BB0}" srcOrd="0" destOrd="0" presId="urn:microsoft.com/office/officeart/2005/8/layout/pyramid1"/>
    <dgm:cxn modelId="{981AFBDB-35C5-47D7-B533-47BA4EDDB713}" srcId="{4347408D-D3EA-4C0B-B302-2CBE76E1CA5D}" destId="{1E4009DF-76BA-4208-87E0-036C0C933BD5}" srcOrd="2" destOrd="0" parTransId="{B9376F33-F5A0-4168-9C22-43F3DB5E5311}" sibTransId="{04B996E1-D21F-4D3F-B662-62B6E57ED299}"/>
    <dgm:cxn modelId="{3307537E-74F4-4C4F-9C7B-F3E1801798B9}" type="presOf" srcId="{11A3F38A-139A-46E0-908B-5196FC33893C}" destId="{2FA39ACC-5C19-4F32-8B61-D34F2ED80119}" srcOrd="1" destOrd="0" presId="urn:microsoft.com/office/officeart/2005/8/layout/pyramid1"/>
    <dgm:cxn modelId="{8E737F42-4693-4B80-B938-130D8BFFB944}" type="presOf" srcId="{1E4009DF-76BA-4208-87E0-036C0C933BD5}" destId="{5A39841B-1567-4C20-B98F-F4207157A91A}" srcOrd="0" destOrd="0" presId="urn:microsoft.com/office/officeart/2005/8/layout/pyramid1"/>
    <dgm:cxn modelId="{89E96A4E-38FD-406F-9E4B-1B0F23EA1634}" type="presOf" srcId="{C23A0282-E836-419F-8298-B7300F50C13D}" destId="{1FEA82A3-0CDA-4C5B-9F81-97F80FDD8F79}" srcOrd="0" destOrd="0" presId="urn:microsoft.com/office/officeart/2005/8/layout/pyramid1"/>
    <dgm:cxn modelId="{D313C802-9E45-431B-94AA-CE9128B49342}" type="presOf" srcId="{11A3F38A-139A-46E0-908B-5196FC33893C}" destId="{5E39264A-2125-4E68-A140-DFBF0DEA082B}" srcOrd="0" destOrd="0" presId="urn:microsoft.com/office/officeart/2005/8/layout/pyramid1"/>
    <dgm:cxn modelId="{BAB14751-8647-49DD-BB9F-FF56A67E6223}" type="presOf" srcId="{4347408D-D3EA-4C0B-B302-2CBE76E1CA5D}" destId="{7D9D3AFD-1229-4E88-B58A-BE80F3F23F5B}" srcOrd="0" destOrd="0" presId="urn:microsoft.com/office/officeart/2005/8/layout/pyramid1"/>
    <dgm:cxn modelId="{E7EF4196-591A-4440-9A01-FC31FE8CEE4C}" type="presOf" srcId="{2F4B4AED-730D-422D-8626-230042B8B3BB}" destId="{CAD4E210-DA0C-4016-B4DD-C0A2C264E7CA}" srcOrd="1" destOrd="0" presId="urn:microsoft.com/office/officeart/2005/8/layout/pyramid1"/>
    <dgm:cxn modelId="{7447B6EE-FC7F-47AA-9839-5C15919F936C}" type="presOf" srcId="{C23A0282-E836-419F-8298-B7300F50C13D}" destId="{4982E5D9-351E-4087-AE60-8AF0CA18DBB7}" srcOrd="1" destOrd="0" presId="urn:microsoft.com/office/officeart/2005/8/layout/pyramid1"/>
    <dgm:cxn modelId="{B403B52C-D9BE-435C-9D6C-045E164F9591}" type="presOf" srcId="{F9253914-8A3F-4092-9112-AD0607F5132E}" destId="{E2494B53-0311-42D7-B854-4A9C5A01D7BF}" srcOrd="1" destOrd="0" presId="urn:microsoft.com/office/officeart/2005/8/layout/pyramid1"/>
    <dgm:cxn modelId="{FD6B5AD7-FC62-4CD0-8141-0E0357977655}" srcId="{4347408D-D3EA-4C0B-B302-2CBE76E1CA5D}" destId="{F9253914-8A3F-4092-9112-AD0607F5132E}" srcOrd="0" destOrd="0" parTransId="{77F6DFDD-3214-4B53-85D7-7F4F5A38ED85}" sibTransId="{5485486F-6CB8-456D-B5BF-46A77C9FAD72}"/>
    <dgm:cxn modelId="{4453B171-2E62-43CA-B2B5-A4587A2B20D6}" type="presParOf" srcId="{7D9D3AFD-1229-4E88-B58A-BE80F3F23F5B}" destId="{10514B2F-7B5E-4FB5-ADE4-08BED9CF05F8}" srcOrd="0" destOrd="0" presId="urn:microsoft.com/office/officeart/2005/8/layout/pyramid1"/>
    <dgm:cxn modelId="{B2933B9D-6802-475E-9908-BE8AE4B0AFBB}" type="presParOf" srcId="{10514B2F-7B5E-4FB5-ADE4-08BED9CF05F8}" destId="{9E89A8C5-45BE-4FF9-B448-97B1E76E1BB0}" srcOrd="0" destOrd="0" presId="urn:microsoft.com/office/officeart/2005/8/layout/pyramid1"/>
    <dgm:cxn modelId="{D05F2918-E0D1-4920-9503-DEFE6B454AC5}" type="presParOf" srcId="{10514B2F-7B5E-4FB5-ADE4-08BED9CF05F8}" destId="{E2494B53-0311-42D7-B854-4A9C5A01D7BF}" srcOrd="1" destOrd="0" presId="urn:microsoft.com/office/officeart/2005/8/layout/pyramid1"/>
    <dgm:cxn modelId="{C33CC5D4-A94C-4053-A860-74EDD13EACF7}" type="presParOf" srcId="{7D9D3AFD-1229-4E88-B58A-BE80F3F23F5B}" destId="{41AB3A5C-60E9-4CBE-93A9-70C645F9B407}" srcOrd="1" destOrd="0" presId="urn:microsoft.com/office/officeart/2005/8/layout/pyramid1"/>
    <dgm:cxn modelId="{CC6EC0CD-1EEF-4FF2-8AF2-9BB5672F0451}" type="presParOf" srcId="{41AB3A5C-60E9-4CBE-93A9-70C645F9B407}" destId="{56CCB6F1-6AAC-459B-A4AA-96D6668D842B}" srcOrd="0" destOrd="0" presId="urn:microsoft.com/office/officeart/2005/8/layout/pyramid1"/>
    <dgm:cxn modelId="{D7349433-9510-4B9E-A93F-B687B3056B3A}" type="presParOf" srcId="{41AB3A5C-60E9-4CBE-93A9-70C645F9B407}" destId="{CAD4E210-DA0C-4016-B4DD-C0A2C264E7CA}" srcOrd="1" destOrd="0" presId="urn:microsoft.com/office/officeart/2005/8/layout/pyramid1"/>
    <dgm:cxn modelId="{A921E705-74C1-451D-91BE-E39C31CE98C4}" type="presParOf" srcId="{7D9D3AFD-1229-4E88-B58A-BE80F3F23F5B}" destId="{8A66813C-3E48-4D10-BF7E-8EE672F985D5}" srcOrd="2" destOrd="0" presId="urn:microsoft.com/office/officeart/2005/8/layout/pyramid1"/>
    <dgm:cxn modelId="{E792A435-7FDE-4E03-A116-F2A5E1510E84}" type="presParOf" srcId="{8A66813C-3E48-4D10-BF7E-8EE672F985D5}" destId="{5A39841B-1567-4C20-B98F-F4207157A91A}" srcOrd="0" destOrd="0" presId="urn:microsoft.com/office/officeart/2005/8/layout/pyramid1"/>
    <dgm:cxn modelId="{E6A80351-DC5A-4230-B5EC-7EE158A0312C}" type="presParOf" srcId="{8A66813C-3E48-4D10-BF7E-8EE672F985D5}" destId="{951A91B2-426D-4C8D-80E3-FC6E45718E51}" srcOrd="1" destOrd="0" presId="urn:microsoft.com/office/officeart/2005/8/layout/pyramid1"/>
    <dgm:cxn modelId="{C500DB2B-156F-4492-A24E-1009DAC02A14}" type="presParOf" srcId="{7D9D3AFD-1229-4E88-B58A-BE80F3F23F5B}" destId="{E5B54FA4-183B-47E7-85C0-704EF35A2D69}" srcOrd="3" destOrd="0" presId="urn:microsoft.com/office/officeart/2005/8/layout/pyramid1"/>
    <dgm:cxn modelId="{763FA4B0-5853-4BCC-A5DB-CEEA436E0E9F}" type="presParOf" srcId="{E5B54FA4-183B-47E7-85C0-704EF35A2D69}" destId="{5E39264A-2125-4E68-A140-DFBF0DEA082B}" srcOrd="0" destOrd="0" presId="urn:microsoft.com/office/officeart/2005/8/layout/pyramid1"/>
    <dgm:cxn modelId="{9AB3E26C-563B-4B65-A6A3-620DDCC67238}" type="presParOf" srcId="{E5B54FA4-183B-47E7-85C0-704EF35A2D69}" destId="{2FA39ACC-5C19-4F32-8B61-D34F2ED80119}" srcOrd="1" destOrd="0" presId="urn:microsoft.com/office/officeart/2005/8/layout/pyramid1"/>
    <dgm:cxn modelId="{681C8E4F-F247-45A6-8903-05B40AC523E9}" type="presParOf" srcId="{7D9D3AFD-1229-4E88-B58A-BE80F3F23F5B}" destId="{38E96E55-6F57-4BEA-89AD-95983663A866}" srcOrd="4" destOrd="0" presId="urn:microsoft.com/office/officeart/2005/8/layout/pyramid1"/>
    <dgm:cxn modelId="{F0709119-0AB7-41E0-827F-6478AC6F9260}" type="presParOf" srcId="{38E96E55-6F57-4BEA-89AD-95983663A866}" destId="{1FEA82A3-0CDA-4C5B-9F81-97F80FDD8F79}" srcOrd="0" destOrd="0" presId="urn:microsoft.com/office/officeart/2005/8/layout/pyramid1"/>
    <dgm:cxn modelId="{32ACE13C-62E8-44E6-92B2-C96D130FF302}" type="presParOf" srcId="{38E96E55-6F57-4BEA-89AD-95983663A866}" destId="{4982E5D9-351E-4087-AE60-8AF0CA18DBB7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89A8C5-45BE-4FF9-B448-97B1E76E1BB0}">
      <dsp:nvSpPr>
        <dsp:cNvPr id="0" name=""/>
        <dsp:cNvSpPr/>
      </dsp:nvSpPr>
      <dsp:spPr>
        <a:xfrm>
          <a:off x="2997943" y="0"/>
          <a:ext cx="1695831" cy="1207264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>
              <a:latin typeface="Cooper Black" pitchFamily="18" charset="0"/>
            </a:rPr>
            <a:t>Decomposers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0" kern="1200" dirty="0" smtClean="0">
              <a:latin typeface="Cooper Black" pitchFamily="18" charset="0"/>
            </a:rPr>
            <a:t>(ex: Fungi)</a:t>
          </a:r>
          <a:endParaRPr lang="en-US" sz="1400" b="0" kern="1200" dirty="0"/>
        </a:p>
      </dsp:txBody>
      <dsp:txXfrm>
        <a:off x="2997943" y="0"/>
        <a:ext cx="1695831" cy="1207264"/>
      </dsp:txXfrm>
    </dsp:sp>
    <dsp:sp modelId="{56CCB6F1-6AAC-459B-A4AA-96D6668D842B}">
      <dsp:nvSpPr>
        <dsp:cNvPr id="0" name=""/>
        <dsp:cNvSpPr/>
      </dsp:nvSpPr>
      <dsp:spPr>
        <a:xfrm>
          <a:off x="2362204" y="1219204"/>
          <a:ext cx="3116265" cy="1207264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0" kern="1200" dirty="0" smtClean="0">
              <a:solidFill>
                <a:schemeClr val="tx1"/>
              </a:solidFill>
              <a:latin typeface="Cooper Black" pitchFamily="18" charset="0"/>
            </a:rPr>
            <a:t>Tertiary Consumer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0" kern="1200" dirty="0" smtClean="0">
              <a:solidFill>
                <a:schemeClr val="tx1"/>
              </a:solidFill>
              <a:latin typeface="Cooper Black" pitchFamily="18" charset="0"/>
            </a:rPr>
            <a:t>(omnivore/carnivore</a:t>
          </a:r>
          <a:r>
            <a:rPr lang="en-CA" sz="1300" kern="1200" dirty="0" smtClean="0">
              <a:solidFill>
                <a:schemeClr val="tx1"/>
              </a:solidFill>
            </a:rPr>
            <a:t>)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907550" y="1219204"/>
        <a:ext cx="2025572" cy="1207264"/>
      </dsp:txXfrm>
    </dsp:sp>
    <dsp:sp modelId="{5A39841B-1567-4C20-B98F-F4207157A91A}">
      <dsp:nvSpPr>
        <dsp:cNvPr id="0" name=""/>
        <dsp:cNvSpPr/>
      </dsp:nvSpPr>
      <dsp:spPr>
        <a:xfrm>
          <a:off x="1455108" y="2415313"/>
          <a:ext cx="4840939" cy="1339967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0" kern="1200" dirty="0" smtClean="0">
              <a:solidFill>
                <a:schemeClr val="tx1"/>
              </a:solidFill>
              <a:latin typeface="Cooper Black" pitchFamily="18" charset="0"/>
            </a:rPr>
            <a:t>Secondary Consumer </a:t>
          </a:r>
          <a:r>
            <a:rPr lang="en-CA" sz="1300" b="0" kern="1200" dirty="0" smtClean="0">
              <a:solidFill>
                <a:schemeClr val="tx1"/>
              </a:solidFill>
              <a:latin typeface="Cooper Black" pitchFamily="18" charset="0"/>
            </a:rPr>
            <a:t>(omnivore/carnivore) </a:t>
          </a:r>
          <a:endParaRPr lang="en-US" sz="1300" b="0" kern="1200" dirty="0">
            <a:solidFill>
              <a:schemeClr val="tx1"/>
            </a:solidFill>
            <a:latin typeface="Cooper Black" pitchFamily="18" charset="0"/>
          </a:endParaRPr>
        </a:p>
      </dsp:txBody>
      <dsp:txXfrm>
        <a:off x="2302272" y="2415313"/>
        <a:ext cx="3146610" cy="1339967"/>
      </dsp:txXfrm>
    </dsp:sp>
    <dsp:sp modelId="{5E39264A-2125-4E68-A140-DFBF0DEA082B}">
      <dsp:nvSpPr>
        <dsp:cNvPr id="0" name=""/>
        <dsp:cNvSpPr/>
      </dsp:nvSpPr>
      <dsp:spPr>
        <a:xfrm>
          <a:off x="734519" y="3788818"/>
          <a:ext cx="6312646" cy="1207264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0" kern="1200" dirty="0" smtClean="0">
              <a:solidFill>
                <a:schemeClr val="tx1"/>
              </a:solidFill>
              <a:latin typeface="Cooper Black" pitchFamily="18" charset="0"/>
            </a:rPr>
            <a:t>Primary consumer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0" kern="1200" dirty="0" smtClean="0">
              <a:solidFill>
                <a:schemeClr val="tx1"/>
              </a:solidFill>
              <a:latin typeface="Cooper Black" pitchFamily="18" charset="0"/>
            </a:rPr>
            <a:t>(herbivore) </a:t>
          </a:r>
          <a:endParaRPr lang="en-US" sz="1300" b="0" kern="1200" dirty="0">
            <a:solidFill>
              <a:schemeClr val="tx1"/>
            </a:solidFill>
            <a:latin typeface="Cooper Black" pitchFamily="18" charset="0"/>
          </a:endParaRPr>
        </a:p>
      </dsp:txBody>
      <dsp:txXfrm>
        <a:off x="1839232" y="3788818"/>
        <a:ext cx="4103220" cy="1207264"/>
      </dsp:txXfrm>
    </dsp:sp>
    <dsp:sp modelId="{1FEA82A3-0CDA-4C5B-9F81-97F80FDD8F79}">
      <dsp:nvSpPr>
        <dsp:cNvPr id="0" name=""/>
        <dsp:cNvSpPr/>
      </dsp:nvSpPr>
      <dsp:spPr>
        <a:xfrm>
          <a:off x="0" y="4961760"/>
          <a:ext cx="7848600" cy="1207264"/>
        </a:xfrm>
        <a:prstGeom prst="trapezoid">
          <a:avLst>
            <a:gd name="adj" fmla="val 6361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b="0" kern="1200" dirty="0" smtClean="0">
              <a:solidFill>
                <a:schemeClr val="tx1"/>
              </a:solidFill>
              <a:latin typeface="Cooper Black" pitchFamily="18" charset="0"/>
            </a:rPr>
            <a:t>Producer</a:t>
          </a:r>
          <a:r>
            <a:rPr lang="en-CA" sz="1500" kern="1200" dirty="0" smtClean="0">
              <a:solidFill>
                <a:schemeClr val="tx1"/>
              </a:solidFill>
            </a:rPr>
            <a:t> </a:t>
          </a:r>
        </a:p>
      </dsp:txBody>
      <dsp:txXfrm>
        <a:off x="1373504" y="4961760"/>
        <a:ext cx="5101590" cy="1207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6E82C8-DD0C-4A66-A7E3-125811753F88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0684EA-F17B-4296-8FCC-119E0794B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Bioaccumulation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08038"/>
          </a:xfrm>
        </p:spPr>
        <p:txBody>
          <a:bodyPr/>
          <a:lstStyle/>
          <a:p>
            <a:r>
              <a:rPr lang="en-US" dirty="0" smtClean="0"/>
              <a:t>The Tale of the Mad Hatter…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r>
              <a:rPr lang="en-US" dirty="0" smtClean="0"/>
              <a:t>In the 1800’s Hatters used mercury solutions to turn fur into felt</a:t>
            </a:r>
          </a:p>
          <a:p>
            <a:r>
              <a:rPr lang="en-US" dirty="0" smtClean="0"/>
              <a:t>Workers breathed in fumes that contained the highly toxic metal</a:t>
            </a:r>
          </a:p>
          <a:p>
            <a:r>
              <a:rPr lang="en-US" dirty="0" smtClean="0"/>
              <a:t>The result was mercury poisoning leaving the worker with symptoms that include shakes, memory loss, lack of coordination, slurred speech, anxiety, and depression</a:t>
            </a:r>
          </a:p>
        </p:txBody>
      </p:sp>
      <p:pic>
        <p:nvPicPr>
          <p:cNvPr id="4" name="Picture 3" descr="Johnny-Depp-and-Tim-Burton-unveil-The-Mad-Hat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038600"/>
            <a:ext cx="4070350" cy="2633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79438"/>
          </a:xfrm>
        </p:spPr>
        <p:txBody>
          <a:bodyPr/>
          <a:lstStyle/>
          <a:p>
            <a:r>
              <a:rPr lang="en-CA" b="1" dirty="0" smtClean="0"/>
              <a:t>Food Chains – Vocabulary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/>
          <a:lstStyle/>
          <a:p>
            <a:r>
              <a:rPr lang="en-CA" b="1" dirty="0" err="1" smtClean="0"/>
              <a:t>Trophic</a:t>
            </a:r>
            <a:r>
              <a:rPr lang="en-CA" b="1" dirty="0" smtClean="0"/>
              <a:t> Levels:  </a:t>
            </a:r>
          </a:p>
          <a:p>
            <a:pPr lvl="1"/>
            <a:r>
              <a:rPr lang="en-CA" dirty="0" smtClean="0"/>
              <a:t>A way of categorizing living things according to how they gain their energy</a:t>
            </a:r>
          </a:p>
          <a:p>
            <a:r>
              <a:rPr lang="en-CA" b="1" dirty="0" err="1" smtClean="0"/>
              <a:t>Autotroph</a:t>
            </a:r>
            <a:r>
              <a:rPr lang="en-CA" b="1" dirty="0" smtClean="0"/>
              <a:t>:  </a:t>
            </a:r>
          </a:p>
          <a:p>
            <a:pPr lvl="1"/>
            <a:r>
              <a:rPr lang="en-CA" dirty="0" smtClean="0"/>
              <a:t>An organism that uses energy and raw materials to make its own food. </a:t>
            </a:r>
          </a:p>
          <a:p>
            <a:r>
              <a:rPr lang="en-CA" b="1" dirty="0" err="1" smtClean="0"/>
              <a:t>Heterotroph</a:t>
            </a:r>
            <a:r>
              <a:rPr lang="en-CA" b="1" dirty="0" smtClean="0"/>
              <a:t>:  </a:t>
            </a:r>
          </a:p>
          <a:p>
            <a:pPr lvl="1"/>
            <a:r>
              <a:rPr lang="en-CA" dirty="0" smtClean="0"/>
              <a:t>An organism that is incapable of making its own food.  Must feed on others</a:t>
            </a:r>
          </a:p>
          <a:p>
            <a:endParaRPr lang="en-CA" dirty="0" smtClean="0"/>
          </a:p>
          <a:p>
            <a:endParaRPr lang="en-US" dirty="0"/>
          </a:p>
        </p:txBody>
      </p:sp>
      <p:pic>
        <p:nvPicPr>
          <p:cNvPr id="1026" name="Picture 2" descr="C:\Documents and Settings\jcase2\Desktop\imagesCAWIQG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229837"/>
            <a:ext cx="3228975" cy="2418614"/>
          </a:xfrm>
          <a:prstGeom prst="rect">
            <a:avLst/>
          </a:prstGeom>
          <a:noFill/>
        </p:spPr>
      </p:pic>
      <p:pic>
        <p:nvPicPr>
          <p:cNvPr id="1027" name="Picture 3" descr="C:\Documents and Settings\jcase2\Desktop\imagesCATOH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876800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3810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304800"/>
          <a:ext cx="7848600" cy="616902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16770" y="2745570"/>
            <a:ext cx="3089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Energy Flow</a:t>
            </a:r>
            <a:endParaRPr lang="en-US" sz="3600" dirty="0"/>
          </a:p>
        </p:txBody>
      </p:sp>
      <p:sp>
        <p:nvSpPr>
          <p:cNvPr id="6" name="Down Arrow 5"/>
          <p:cNvSpPr/>
          <p:nvPr/>
        </p:nvSpPr>
        <p:spPr>
          <a:xfrm rot="10800000">
            <a:off x="1066800" y="2057399"/>
            <a:ext cx="484632" cy="235269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0" y="2590800"/>
            <a:ext cx="2760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Berlin Sans FB Demi" pitchFamily="34" charset="0"/>
              </a:rPr>
              <a:t>Energy is lost as we move</a:t>
            </a:r>
          </a:p>
          <a:p>
            <a:r>
              <a:rPr lang="en-CA" dirty="0" smtClean="0">
                <a:latin typeface="Berlin Sans FB Demi" pitchFamily="34" charset="0"/>
              </a:rPr>
              <a:t>up </a:t>
            </a:r>
            <a:r>
              <a:rPr lang="en-CA" dirty="0" err="1" smtClean="0">
                <a:latin typeface="Berlin Sans FB Demi" pitchFamily="34" charset="0"/>
              </a:rPr>
              <a:t>trophic</a:t>
            </a:r>
            <a:r>
              <a:rPr lang="en-CA" dirty="0" smtClean="0">
                <a:latin typeface="Berlin Sans FB Demi" pitchFamily="34" charset="0"/>
              </a:rPr>
              <a:t> levels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447800"/>
            <a:ext cx="231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Berlin Sans FB Demi" pitchFamily="34" charset="0"/>
              </a:rPr>
              <a:t>Each section is a new</a:t>
            </a:r>
          </a:p>
          <a:p>
            <a:r>
              <a:rPr lang="en-CA" dirty="0" err="1" smtClean="0">
                <a:latin typeface="Berlin Sans FB Demi" pitchFamily="34" charset="0"/>
              </a:rPr>
              <a:t>Trophic</a:t>
            </a:r>
            <a:r>
              <a:rPr lang="en-CA" dirty="0" smtClean="0">
                <a:latin typeface="Berlin Sans FB Demi" pitchFamily="34" charset="0"/>
              </a:rPr>
              <a:t> level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152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case2\Desktop\imagesCAPYWD5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6629400" cy="5147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jcase2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5562600" cy="416658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81200" y="685800"/>
            <a:ext cx="5637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solidFill>
                  <a:schemeClr val="accent3">
                    <a:lumMod val="75000"/>
                  </a:schemeClr>
                </a:solidFill>
                <a:latin typeface="Bernard MT Condensed" pitchFamily="18" charset="0"/>
              </a:rPr>
              <a:t>It’s the circle of life! 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C:\Documents and Settings\jcase2\Desktop\food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019800" cy="63996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16200000">
            <a:off x="-1375203" y="2594404"/>
            <a:ext cx="4495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FOOD WEB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CA" b="1" dirty="0" smtClean="0"/>
              <a:t>Bioaccumulation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96200" cy="4873752"/>
          </a:xfrm>
        </p:spPr>
        <p:txBody>
          <a:bodyPr/>
          <a:lstStyle/>
          <a:p>
            <a:r>
              <a:rPr lang="en-CA" dirty="0" smtClean="0"/>
              <a:t>Bioaccumulation is a process in which an organism is exposed to very low concentrations of a </a:t>
            </a:r>
            <a:r>
              <a:rPr lang="en-CA" b="1" dirty="0" smtClean="0"/>
              <a:t>hazardous chemical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This process is the result of </a:t>
            </a:r>
            <a:r>
              <a:rPr lang="en-CA" b="1" dirty="0" smtClean="0"/>
              <a:t>non-cycling</a:t>
            </a:r>
            <a:r>
              <a:rPr lang="en-CA" dirty="0" smtClean="0"/>
              <a:t> of matter in an ecosystem. </a:t>
            </a:r>
            <a:r>
              <a:rPr lang="en-US" dirty="0" smtClean="0"/>
              <a:t>The chemical is </a:t>
            </a:r>
            <a:r>
              <a:rPr lang="en-US" b="1" dirty="0" smtClean="0"/>
              <a:t>absorbed</a:t>
            </a:r>
            <a:r>
              <a:rPr lang="en-US" dirty="0" smtClean="0"/>
              <a:t> by the individual’s body and since the body’s cleaning mechanism cannot </a:t>
            </a:r>
            <a:r>
              <a:rPr lang="en-US" b="1" dirty="0" smtClean="0"/>
              <a:t>remove</a:t>
            </a:r>
            <a:r>
              <a:rPr lang="en-US" dirty="0" smtClean="0"/>
              <a:t> this chemical, it builds up in the individual’s</a:t>
            </a:r>
            <a:r>
              <a:rPr lang="en-US" b="1" dirty="0" smtClean="0"/>
              <a:t> tissues</a:t>
            </a:r>
            <a:r>
              <a:rPr lang="en-US" dirty="0" smtClean="0"/>
              <a:t>. </a:t>
            </a:r>
          </a:p>
          <a:p>
            <a:r>
              <a:rPr lang="en-CA" dirty="0" smtClean="0"/>
              <a:t>These chemicals build up to </a:t>
            </a:r>
            <a:r>
              <a:rPr lang="en-CA" b="1" dirty="0" smtClean="0"/>
              <a:t>dangerous</a:t>
            </a:r>
            <a:r>
              <a:rPr lang="en-CA" dirty="0" smtClean="0"/>
              <a:t> levels and are passed along the food chain. For this reason, the chemicals become particularly noticeable in </a:t>
            </a:r>
            <a:r>
              <a:rPr lang="en-CA" b="1" dirty="0" smtClean="0"/>
              <a:t>top predators.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case2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19200"/>
            <a:ext cx="2261870" cy="5219700"/>
          </a:xfrm>
          <a:prstGeom prst="rect">
            <a:avLst/>
          </a:prstGeom>
          <a:noFill/>
        </p:spPr>
      </p:pic>
      <p:pic>
        <p:nvPicPr>
          <p:cNvPr id="1027" name="Picture 3" descr="C:\Documents and Settings\jcase2\Desktop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3276600" cy="51437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533400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Bioaccumulation – Mercury (Hg) poisoning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CA" b="1" dirty="0" smtClean="0"/>
              <a:t>Bioaccumulation Mechanisms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Most toxic chemicals are </a:t>
            </a:r>
            <a:r>
              <a:rPr lang="en-CA" b="1" dirty="0" err="1" smtClean="0"/>
              <a:t>lipophilic</a:t>
            </a:r>
            <a:r>
              <a:rPr lang="en-CA" dirty="0" smtClean="0"/>
              <a:t> (or hydrophobic), meaning they dissolve in fat, not water.  They are much more difficult to get rid of because water circulates through the body more readily than fat.</a:t>
            </a:r>
          </a:p>
          <a:p>
            <a:r>
              <a:rPr lang="en-CA" dirty="0" smtClean="0"/>
              <a:t>Heavy metals (</a:t>
            </a:r>
            <a:r>
              <a:rPr lang="en-CA" dirty="0" err="1" smtClean="0"/>
              <a:t>ie</a:t>
            </a:r>
            <a:r>
              <a:rPr lang="en-CA" dirty="0" smtClean="0"/>
              <a:t>. Hg, </a:t>
            </a:r>
            <a:r>
              <a:rPr lang="en-CA" dirty="0" err="1" smtClean="0"/>
              <a:t>Pb</a:t>
            </a:r>
            <a:r>
              <a:rPr lang="en-CA" dirty="0" smtClean="0"/>
              <a:t>) </a:t>
            </a:r>
            <a:r>
              <a:rPr lang="en-CA" b="1" dirty="0" smtClean="0"/>
              <a:t>bind</a:t>
            </a:r>
            <a:r>
              <a:rPr lang="en-CA" dirty="0" smtClean="0"/>
              <a:t> tightly to specific sites in the body, which makes them difficult to </a:t>
            </a:r>
            <a:r>
              <a:rPr lang="en-CA" b="1" dirty="0" smtClean="0"/>
              <a:t>remove</a:t>
            </a:r>
            <a:r>
              <a:rPr lang="en-CA" dirty="0" smtClean="0"/>
              <a:t>.</a:t>
            </a:r>
          </a:p>
          <a:p>
            <a:r>
              <a:rPr lang="en-CA" dirty="0" smtClean="0"/>
              <a:t>Chemicals can be broken down in a process called </a:t>
            </a:r>
            <a:r>
              <a:rPr lang="en-CA" b="1" dirty="0" smtClean="0"/>
              <a:t>metabolism</a:t>
            </a:r>
            <a:r>
              <a:rPr lang="en-CA" dirty="0" smtClean="0"/>
              <a:t>, but whether or not a particular chemical can be eliminated depends on the </a:t>
            </a:r>
            <a:r>
              <a:rPr lang="en-CA" b="1" dirty="0" smtClean="0"/>
              <a:t>organism</a:t>
            </a:r>
            <a:r>
              <a:rPr lang="en-CA" dirty="0" smtClean="0"/>
              <a:t> and the </a:t>
            </a:r>
            <a:r>
              <a:rPr lang="en-CA" b="1" dirty="0" smtClean="0"/>
              <a:t>characteristics</a:t>
            </a:r>
            <a:r>
              <a:rPr lang="en-CA" dirty="0" smtClean="0"/>
              <a:t> of the chemical itself.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363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Bioaccumulation</vt:lpstr>
      <vt:lpstr>Food Chains – Vocabulary Review</vt:lpstr>
      <vt:lpstr>Slide 3</vt:lpstr>
      <vt:lpstr>Slide 4</vt:lpstr>
      <vt:lpstr>Slide 5</vt:lpstr>
      <vt:lpstr>Slide 6</vt:lpstr>
      <vt:lpstr>Bioaccumulation</vt:lpstr>
      <vt:lpstr>Slide 8</vt:lpstr>
      <vt:lpstr>Bioaccumulation Mechanisms</vt:lpstr>
      <vt:lpstr>The Tale of the Mad Hatter…</vt:lpstr>
    </vt:vector>
  </TitlesOfParts>
  <Company>St James Assiniboia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Bioaccumulation</dc:title>
  <dc:creator>Information Systems</dc:creator>
  <cp:lastModifiedBy>Krysten Leroux</cp:lastModifiedBy>
  <cp:revision>14</cp:revision>
  <dcterms:created xsi:type="dcterms:W3CDTF">2011-03-24T03:47:00Z</dcterms:created>
  <dcterms:modified xsi:type="dcterms:W3CDTF">2011-03-24T04:30:21Z</dcterms:modified>
</cp:coreProperties>
</file>