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4" r:id="rId4"/>
    <p:sldId id="258" r:id="rId5"/>
    <p:sldId id="259" r:id="rId6"/>
    <p:sldId id="262" r:id="rId7"/>
    <p:sldId id="260" r:id="rId8"/>
    <p:sldId id="263" r:id="rId9"/>
    <p:sldId id="261" r:id="rId10"/>
    <p:sldId id="265" r:id="rId11"/>
    <p:sldId id="266" r:id="rId12"/>
    <p:sldId id="268" r:id="rId13"/>
    <p:sldId id="270" r:id="rId14"/>
    <p:sldId id="269" r:id="rId15"/>
    <p:sldId id="267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7408D-D3EA-4C0B-B302-2CBE76E1CA5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4B4AED-730D-422D-8626-230042B8B3BB}">
      <dgm:prSet phldrT="[Text]" custT="1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CA" sz="2000" b="0" dirty="0" smtClean="0">
              <a:solidFill>
                <a:schemeClr val="tx1"/>
              </a:solidFill>
              <a:latin typeface="Cooper Black" pitchFamily="18" charset="0"/>
            </a:rPr>
            <a:t>Tertiary Consumer</a:t>
          </a:r>
        </a:p>
        <a:p>
          <a:r>
            <a:rPr lang="en-CA" sz="1300" b="0" dirty="0" smtClean="0">
              <a:solidFill>
                <a:schemeClr val="tx1"/>
              </a:solidFill>
              <a:latin typeface="Cooper Black" pitchFamily="18" charset="0"/>
            </a:rPr>
            <a:t>(omnivore/carnivore</a:t>
          </a:r>
          <a:r>
            <a:rPr lang="en-CA" sz="1300" dirty="0" smtClean="0">
              <a:solidFill>
                <a:schemeClr val="tx1"/>
              </a:solidFill>
            </a:rPr>
            <a:t>)</a:t>
          </a:r>
          <a:endParaRPr lang="en-US" sz="1300" dirty="0">
            <a:solidFill>
              <a:schemeClr val="tx1"/>
            </a:solidFill>
          </a:endParaRPr>
        </a:p>
      </dgm:t>
    </dgm:pt>
    <dgm:pt modelId="{29E247AA-B4EC-487A-A8A4-E4B86926D032}" type="parTrans" cxnId="{BAF9D039-0C7F-4334-883A-75772B1CAB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DFF5D00-A1B6-4F0E-9A92-251725D1EB91}" type="sibTrans" cxnId="{BAF9D039-0C7F-4334-883A-75772B1CAB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4009DF-76BA-4208-87E0-036C0C933BD5}">
      <dgm:prSet phldrT="[Text]" custT="1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CA" sz="2000" b="0" dirty="0" smtClean="0">
              <a:solidFill>
                <a:schemeClr val="tx1"/>
              </a:solidFill>
              <a:latin typeface="Cooper Black" pitchFamily="18" charset="0"/>
            </a:rPr>
            <a:t>Secondary Consumer </a:t>
          </a:r>
          <a:r>
            <a:rPr lang="en-CA" sz="1300" b="0" dirty="0" smtClean="0">
              <a:solidFill>
                <a:schemeClr val="tx1"/>
              </a:solidFill>
              <a:latin typeface="Cooper Black" pitchFamily="18" charset="0"/>
            </a:rPr>
            <a:t>(omnivore/carnivore) </a:t>
          </a:r>
          <a:endParaRPr lang="en-US" sz="1300" b="0" dirty="0">
            <a:solidFill>
              <a:schemeClr val="tx1"/>
            </a:solidFill>
            <a:latin typeface="Cooper Black" pitchFamily="18" charset="0"/>
          </a:endParaRPr>
        </a:p>
      </dgm:t>
    </dgm:pt>
    <dgm:pt modelId="{B9376F33-F5A0-4168-9C22-43F3DB5E5311}" type="parTrans" cxnId="{981AFBDB-35C5-47D7-B533-47BA4EDDB7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4B996E1-D21F-4D3F-B662-62B6E57ED299}" type="sibTrans" cxnId="{981AFBDB-35C5-47D7-B533-47BA4EDDB7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3A0282-E836-419F-8298-B7300F50C13D}">
      <dgm:prSet phldrT="[Text]" custT="1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CA" sz="2800" b="0" dirty="0" smtClean="0">
              <a:solidFill>
                <a:schemeClr val="tx1"/>
              </a:solidFill>
              <a:latin typeface="Cooper Black" pitchFamily="18" charset="0"/>
            </a:rPr>
            <a:t>Producer</a:t>
          </a:r>
          <a:r>
            <a:rPr lang="en-CA" sz="1500" dirty="0" smtClean="0">
              <a:solidFill>
                <a:schemeClr val="tx1"/>
              </a:solidFill>
            </a:rPr>
            <a:t> </a:t>
          </a:r>
        </a:p>
      </dgm:t>
    </dgm:pt>
    <dgm:pt modelId="{01F45068-CEB4-4CE9-85F6-2FA129EB4233}" type="parTrans" cxnId="{69D9202B-41DE-482C-AB8E-99EEDD9F2F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B07322C-07C9-4E95-9747-E5EBF616F1A8}" type="sibTrans" cxnId="{69D9202B-41DE-482C-AB8E-99EEDD9F2F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A3F38A-139A-46E0-908B-5196FC33893C}">
      <dgm:prSet custT="1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CA" sz="2000" b="0" dirty="0" smtClean="0">
              <a:solidFill>
                <a:schemeClr val="tx1"/>
              </a:solidFill>
              <a:latin typeface="Cooper Black" pitchFamily="18" charset="0"/>
            </a:rPr>
            <a:t>Primary consumer </a:t>
          </a:r>
        </a:p>
        <a:p>
          <a:r>
            <a:rPr lang="en-CA" sz="1300" b="0" dirty="0" smtClean="0">
              <a:solidFill>
                <a:schemeClr val="tx1"/>
              </a:solidFill>
              <a:latin typeface="Cooper Black" pitchFamily="18" charset="0"/>
            </a:rPr>
            <a:t>(herbivore) </a:t>
          </a:r>
          <a:endParaRPr lang="en-US" sz="1300" b="0" dirty="0">
            <a:solidFill>
              <a:schemeClr val="tx1"/>
            </a:solidFill>
            <a:latin typeface="Cooper Black" pitchFamily="18" charset="0"/>
          </a:endParaRPr>
        </a:p>
      </dgm:t>
    </dgm:pt>
    <dgm:pt modelId="{1A25E73C-331B-4752-8C32-8EFDDB772F06}" type="parTrans" cxnId="{EFB66774-29D4-4296-8AD7-2D65F82B305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0CB4453-881F-49DB-8A17-CD1073BD4441}" type="sibTrans" cxnId="{EFB66774-29D4-4296-8AD7-2D65F82B305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253914-8A3F-4092-9112-AD0607F5132E}">
      <dgm:prSet custT="1"/>
      <dgm:spPr/>
      <dgm:t>
        <a:bodyPr/>
        <a:lstStyle/>
        <a:p>
          <a:r>
            <a:rPr lang="en-CA" sz="1700" dirty="0" smtClean="0">
              <a:latin typeface="Cooper Black" pitchFamily="18" charset="0"/>
            </a:rPr>
            <a:t>Decomposers</a:t>
          </a:r>
        </a:p>
        <a:p>
          <a:r>
            <a:rPr lang="en-CA" sz="1400" b="0" dirty="0" smtClean="0">
              <a:latin typeface="Cooper Black" pitchFamily="18" charset="0"/>
            </a:rPr>
            <a:t>(ex: Fungi)</a:t>
          </a:r>
          <a:endParaRPr lang="en-US" sz="1400" b="0" dirty="0"/>
        </a:p>
      </dgm:t>
    </dgm:pt>
    <dgm:pt modelId="{77F6DFDD-3214-4B53-85D7-7F4F5A38ED85}" type="parTrans" cxnId="{FD6B5AD7-FC62-4CD0-8141-0E0357977655}">
      <dgm:prSet/>
      <dgm:spPr/>
      <dgm:t>
        <a:bodyPr/>
        <a:lstStyle/>
        <a:p>
          <a:endParaRPr lang="en-US"/>
        </a:p>
      </dgm:t>
    </dgm:pt>
    <dgm:pt modelId="{5485486F-6CB8-456D-B5BF-46A77C9FAD72}" type="sibTrans" cxnId="{FD6B5AD7-FC62-4CD0-8141-0E0357977655}">
      <dgm:prSet/>
      <dgm:spPr/>
      <dgm:t>
        <a:bodyPr/>
        <a:lstStyle/>
        <a:p>
          <a:endParaRPr lang="en-US"/>
        </a:p>
      </dgm:t>
    </dgm:pt>
    <dgm:pt modelId="{7D9D3AFD-1229-4E88-B58A-BE80F3F23F5B}" type="pres">
      <dgm:prSet presAssocID="{4347408D-D3EA-4C0B-B302-2CBE76E1CA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514B2F-7B5E-4FB5-ADE4-08BED9CF05F8}" type="pres">
      <dgm:prSet presAssocID="{F9253914-8A3F-4092-9112-AD0607F5132E}" presName="Name8" presStyleCnt="0"/>
      <dgm:spPr/>
    </dgm:pt>
    <dgm:pt modelId="{9E89A8C5-45BE-4FF9-B448-97B1E76E1BB0}" type="pres">
      <dgm:prSet presAssocID="{F9253914-8A3F-4092-9112-AD0607F5132E}" presName="level" presStyleLbl="node1" presStyleIdx="0" presStyleCnt="5" custScaleX="110409" custLinFactNeighborX="-51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94B53-0311-42D7-B854-4A9C5A01D7BF}" type="pres">
      <dgm:prSet presAssocID="{F9253914-8A3F-4092-9112-AD0607F513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B3A5C-60E9-4CBE-93A9-70C645F9B407}" type="pres">
      <dgm:prSet presAssocID="{2F4B4AED-730D-422D-8626-230042B8B3BB}" presName="Name8" presStyleCnt="0"/>
      <dgm:spPr>
        <a:scene3d>
          <a:camera prst="orthographicFront"/>
          <a:lightRig rig="threePt" dir="t"/>
        </a:scene3d>
        <a:sp3d>
          <a:bevelB/>
        </a:sp3d>
      </dgm:spPr>
    </dgm:pt>
    <dgm:pt modelId="{56CCB6F1-6AAC-459B-A4AA-96D6668D842B}" type="pres">
      <dgm:prSet presAssocID="{2F4B4AED-730D-422D-8626-230042B8B3BB}" presName="level" presStyleLbl="node1" presStyleIdx="1" presStyleCnt="5" custScaleX="101444" custLinFactNeighborX="-129" custLinFactNeighborY="9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4E210-DA0C-4016-B4DD-C0A2C264E7CA}" type="pres">
      <dgm:prSet presAssocID="{2F4B4AED-730D-422D-8626-230042B8B3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6813C-3E48-4D10-BF7E-8EE672F985D5}" type="pres">
      <dgm:prSet presAssocID="{1E4009DF-76BA-4208-87E0-036C0C933BD5}" presName="Name8" presStyleCnt="0"/>
      <dgm:spPr>
        <a:scene3d>
          <a:camera prst="orthographicFront"/>
          <a:lightRig rig="threePt" dir="t"/>
        </a:scene3d>
        <a:sp3d>
          <a:bevelB/>
        </a:sp3d>
      </dgm:spPr>
    </dgm:pt>
    <dgm:pt modelId="{5A39841B-1567-4C20-B98F-F4207157A91A}" type="pres">
      <dgm:prSet presAssocID="{1E4009DF-76BA-4208-87E0-036C0C933BD5}" presName="level" presStyleLbl="node1" presStyleIdx="2" presStyleCnt="5" custScaleX="101345" custScaleY="110992" custLinFactNeighborX="-1020" custLinFactNeighborY="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A91B2-426D-4C8D-80E3-FC6E45718E51}" type="pres">
      <dgm:prSet presAssocID="{1E4009DF-76BA-4208-87E0-036C0C933B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54FA4-183B-47E7-85C0-704EF35A2D69}" type="pres">
      <dgm:prSet presAssocID="{11A3F38A-139A-46E0-908B-5196FC33893C}" presName="Name8" presStyleCnt="0"/>
      <dgm:spPr>
        <a:scene3d>
          <a:camera prst="orthographicFront"/>
          <a:lightRig rig="threePt" dir="t"/>
        </a:scene3d>
        <a:sp3d>
          <a:bevelB/>
        </a:sp3d>
      </dgm:spPr>
    </dgm:pt>
    <dgm:pt modelId="{5E39264A-2125-4E68-A140-DFBF0DEA082B}" type="pres">
      <dgm:prSet presAssocID="{11A3F38A-139A-46E0-908B-5196FC33893C}" presName="level" presStyleLbl="node1" presStyleIdx="3" presStyleCnt="5" custLinFactNeighborX="-530" custLinFactNeighborY="28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39ACC-5C19-4F32-8B61-D34F2ED80119}" type="pres">
      <dgm:prSet presAssocID="{11A3F38A-139A-46E0-908B-5196FC3389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96E55-6F57-4BEA-89AD-95983663A866}" type="pres">
      <dgm:prSet presAssocID="{C23A0282-E836-419F-8298-B7300F50C13D}" presName="Name8" presStyleCnt="0"/>
      <dgm:spPr>
        <a:scene3d>
          <a:camera prst="orthographicFront"/>
          <a:lightRig rig="threePt" dir="t"/>
        </a:scene3d>
        <a:sp3d>
          <a:bevelB/>
        </a:sp3d>
      </dgm:spPr>
    </dgm:pt>
    <dgm:pt modelId="{1FEA82A3-0CDA-4C5B-9F81-97F80FDD8F79}" type="pres">
      <dgm:prSet presAssocID="{C23A0282-E836-419F-8298-B7300F50C13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2E5D9-351E-4087-AE60-8AF0CA18DBB7}" type="pres">
      <dgm:prSet presAssocID="{C23A0282-E836-419F-8298-B7300F50C1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F9D039-0C7F-4334-883A-75772B1CAB78}" srcId="{4347408D-D3EA-4C0B-B302-2CBE76E1CA5D}" destId="{2F4B4AED-730D-422D-8626-230042B8B3BB}" srcOrd="1" destOrd="0" parTransId="{29E247AA-B4EC-487A-A8A4-E4B86926D032}" sibTransId="{FDFF5D00-A1B6-4F0E-9A92-251725D1EB91}"/>
    <dgm:cxn modelId="{69D9202B-41DE-482C-AB8E-99EEDD9F2F3D}" srcId="{4347408D-D3EA-4C0B-B302-2CBE76E1CA5D}" destId="{C23A0282-E836-419F-8298-B7300F50C13D}" srcOrd="4" destOrd="0" parTransId="{01F45068-CEB4-4CE9-85F6-2FA129EB4233}" sibTransId="{8B07322C-07C9-4E95-9747-E5EBF616F1A8}"/>
    <dgm:cxn modelId="{53F7E095-ADA0-F946-8542-E51600D3D8EB}" type="presOf" srcId="{1E4009DF-76BA-4208-87E0-036C0C933BD5}" destId="{5A39841B-1567-4C20-B98F-F4207157A91A}" srcOrd="0" destOrd="0" presId="urn:microsoft.com/office/officeart/2005/8/layout/pyramid1"/>
    <dgm:cxn modelId="{EFB66774-29D4-4296-8AD7-2D65F82B305E}" srcId="{4347408D-D3EA-4C0B-B302-2CBE76E1CA5D}" destId="{11A3F38A-139A-46E0-908B-5196FC33893C}" srcOrd="3" destOrd="0" parTransId="{1A25E73C-331B-4752-8C32-8EFDDB772F06}" sibTransId="{C0CB4453-881F-49DB-8A17-CD1073BD4441}"/>
    <dgm:cxn modelId="{A5126F72-CD71-5249-945D-ACB12525229A}" type="presOf" srcId="{11A3F38A-139A-46E0-908B-5196FC33893C}" destId="{5E39264A-2125-4E68-A140-DFBF0DEA082B}" srcOrd="0" destOrd="0" presId="urn:microsoft.com/office/officeart/2005/8/layout/pyramid1"/>
    <dgm:cxn modelId="{364E9AD9-9451-FB4D-922A-071C84AAEF4C}" type="presOf" srcId="{F9253914-8A3F-4092-9112-AD0607F5132E}" destId="{9E89A8C5-45BE-4FF9-B448-97B1E76E1BB0}" srcOrd="0" destOrd="0" presId="urn:microsoft.com/office/officeart/2005/8/layout/pyramid1"/>
    <dgm:cxn modelId="{4AA3B11B-5792-9B42-9300-A01124A4EB2A}" type="presOf" srcId="{F9253914-8A3F-4092-9112-AD0607F5132E}" destId="{E2494B53-0311-42D7-B854-4A9C5A01D7BF}" srcOrd="1" destOrd="0" presId="urn:microsoft.com/office/officeart/2005/8/layout/pyramid1"/>
    <dgm:cxn modelId="{00EC9AA9-D4BA-8549-9E61-31709127F7A0}" type="presOf" srcId="{2F4B4AED-730D-422D-8626-230042B8B3BB}" destId="{56CCB6F1-6AAC-459B-A4AA-96D6668D842B}" srcOrd="0" destOrd="0" presId="urn:microsoft.com/office/officeart/2005/8/layout/pyramid1"/>
    <dgm:cxn modelId="{981AFBDB-35C5-47D7-B533-47BA4EDDB713}" srcId="{4347408D-D3EA-4C0B-B302-2CBE76E1CA5D}" destId="{1E4009DF-76BA-4208-87E0-036C0C933BD5}" srcOrd="2" destOrd="0" parTransId="{B9376F33-F5A0-4168-9C22-43F3DB5E5311}" sibTransId="{04B996E1-D21F-4D3F-B662-62B6E57ED299}"/>
    <dgm:cxn modelId="{519D2155-BD08-454A-93CC-D50D8F31D43E}" type="presOf" srcId="{1E4009DF-76BA-4208-87E0-036C0C933BD5}" destId="{951A91B2-426D-4C8D-80E3-FC6E45718E51}" srcOrd="1" destOrd="0" presId="urn:microsoft.com/office/officeart/2005/8/layout/pyramid1"/>
    <dgm:cxn modelId="{8D785AF6-CCFE-4C4E-AF15-712B50E5EF84}" type="presOf" srcId="{C23A0282-E836-419F-8298-B7300F50C13D}" destId="{4982E5D9-351E-4087-AE60-8AF0CA18DBB7}" srcOrd="1" destOrd="0" presId="urn:microsoft.com/office/officeart/2005/8/layout/pyramid1"/>
    <dgm:cxn modelId="{D4DB3697-6444-3A47-8307-7768920AEE14}" type="presOf" srcId="{C23A0282-E836-419F-8298-B7300F50C13D}" destId="{1FEA82A3-0CDA-4C5B-9F81-97F80FDD8F79}" srcOrd="0" destOrd="0" presId="urn:microsoft.com/office/officeart/2005/8/layout/pyramid1"/>
    <dgm:cxn modelId="{ADDC9134-430D-294A-8E6A-4653E3BD98A1}" type="presOf" srcId="{11A3F38A-139A-46E0-908B-5196FC33893C}" destId="{2FA39ACC-5C19-4F32-8B61-D34F2ED80119}" srcOrd="1" destOrd="0" presId="urn:microsoft.com/office/officeart/2005/8/layout/pyramid1"/>
    <dgm:cxn modelId="{663BDA4E-2768-6048-9015-B803CA4746A5}" type="presOf" srcId="{4347408D-D3EA-4C0B-B302-2CBE76E1CA5D}" destId="{7D9D3AFD-1229-4E88-B58A-BE80F3F23F5B}" srcOrd="0" destOrd="0" presId="urn:microsoft.com/office/officeart/2005/8/layout/pyramid1"/>
    <dgm:cxn modelId="{FD6B5AD7-FC62-4CD0-8141-0E0357977655}" srcId="{4347408D-D3EA-4C0B-B302-2CBE76E1CA5D}" destId="{F9253914-8A3F-4092-9112-AD0607F5132E}" srcOrd="0" destOrd="0" parTransId="{77F6DFDD-3214-4B53-85D7-7F4F5A38ED85}" sibTransId="{5485486F-6CB8-456D-B5BF-46A77C9FAD72}"/>
    <dgm:cxn modelId="{9C3CB780-8DFB-4848-B88A-526A68F1A146}" type="presOf" srcId="{2F4B4AED-730D-422D-8626-230042B8B3BB}" destId="{CAD4E210-DA0C-4016-B4DD-C0A2C264E7CA}" srcOrd="1" destOrd="0" presId="urn:microsoft.com/office/officeart/2005/8/layout/pyramid1"/>
    <dgm:cxn modelId="{0E52EEA7-DC7B-0A41-9E79-D47AE5602FE8}" type="presParOf" srcId="{7D9D3AFD-1229-4E88-B58A-BE80F3F23F5B}" destId="{10514B2F-7B5E-4FB5-ADE4-08BED9CF05F8}" srcOrd="0" destOrd="0" presId="urn:microsoft.com/office/officeart/2005/8/layout/pyramid1"/>
    <dgm:cxn modelId="{AB9AB12E-56A3-AF46-A655-511168ECD412}" type="presParOf" srcId="{10514B2F-7B5E-4FB5-ADE4-08BED9CF05F8}" destId="{9E89A8C5-45BE-4FF9-B448-97B1E76E1BB0}" srcOrd="0" destOrd="0" presId="urn:microsoft.com/office/officeart/2005/8/layout/pyramid1"/>
    <dgm:cxn modelId="{A663FC17-8BDB-B744-A728-F7D9DC59861E}" type="presParOf" srcId="{10514B2F-7B5E-4FB5-ADE4-08BED9CF05F8}" destId="{E2494B53-0311-42D7-B854-4A9C5A01D7BF}" srcOrd="1" destOrd="0" presId="urn:microsoft.com/office/officeart/2005/8/layout/pyramid1"/>
    <dgm:cxn modelId="{3C89174B-F607-CF48-936B-EDB155BA5C8F}" type="presParOf" srcId="{7D9D3AFD-1229-4E88-B58A-BE80F3F23F5B}" destId="{41AB3A5C-60E9-4CBE-93A9-70C645F9B407}" srcOrd="1" destOrd="0" presId="urn:microsoft.com/office/officeart/2005/8/layout/pyramid1"/>
    <dgm:cxn modelId="{EAA43EF8-8FA3-0941-9922-672042EDD544}" type="presParOf" srcId="{41AB3A5C-60E9-4CBE-93A9-70C645F9B407}" destId="{56CCB6F1-6AAC-459B-A4AA-96D6668D842B}" srcOrd="0" destOrd="0" presId="urn:microsoft.com/office/officeart/2005/8/layout/pyramid1"/>
    <dgm:cxn modelId="{97E5BA3A-774F-F34A-A636-0C18814D7D66}" type="presParOf" srcId="{41AB3A5C-60E9-4CBE-93A9-70C645F9B407}" destId="{CAD4E210-DA0C-4016-B4DD-C0A2C264E7CA}" srcOrd="1" destOrd="0" presId="urn:microsoft.com/office/officeart/2005/8/layout/pyramid1"/>
    <dgm:cxn modelId="{E2029EF2-462E-424C-B741-91DA2B78D979}" type="presParOf" srcId="{7D9D3AFD-1229-4E88-B58A-BE80F3F23F5B}" destId="{8A66813C-3E48-4D10-BF7E-8EE672F985D5}" srcOrd="2" destOrd="0" presId="urn:microsoft.com/office/officeart/2005/8/layout/pyramid1"/>
    <dgm:cxn modelId="{CAB80367-D0E0-6548-BFC8-06B49B2515C9}" type="presParOf" srcId="{8A66813C-3E48-4D10-BF7E-8EE672F985D5}" destId="{5A39841B-1567-4C20-B98F-F4207157A91A}" srcOrd="0" destOrd="0" presId="urn:microsoft.com/office/officeart/2005/8/layout/pyramid1"/>
    <dgm:cxn modelId="{BF3D7C1F-181C-9242-ABDF-84E2A77B835B}" type="presParOf" srcId="{8A66813C-3E48-4D10-BF7E-8EE672F985D5}" destId="{951A91B2-426D-4C8D-80E3-FC6E45718E51}" srcOrd="1" destOrd="0" presId="urn:microsoft.com/office/officeart/2005/8/layout/pyramid1"/>
    <dgm:cxn modelId="{14BDF82E-5810-A146-A18A-97FC24256ECE}" type="presParOf" srcId="{7D9D3AFD-1229-4E88-B58A-BE80F3F23F5B}" destId="{E5B54FA4-183B-47E7-85C0-704EF35A2D69}" srcOrd="3" destOrd="0" presId="urn:microsoft.com/office/officeart/2005/8/layout/pyramid1"/>
    <dgm:cxn modelId="{51AC6239-87C2-0748-9001-C47ED114BC4D}" type="presParOf" srcId="{E5B54FA4-183B-47E7-85C0-704EF35A2D69}" destId="{5E39264A-2125-4E68-A140-DFBF0DEA082B}" srcOrd="0" destOrd="0" presId="urn:microsoft.com/office/officeart/2005/8/layout/pyramid1"/>
    <dgm:cxn modelId="{EC5A18A4-ED92-914A-AC42-7CFDD4FF942D}" type="presParOf" srcId="{E5B54FA4-183B-47E7-85C0-704EF35A2D69}" destId="{2FA39ACC-5C19-4F32-8B61-D34F2ED80119}" srcOrd="1" destOrd="0" presId="urn:microsoft.com/office/officeart/2005/8/layout/pyramid1"/>
    <dgm:cxn modelId="{AAFCFB0D-FD61-C242-8488-0E667618B8DF}" type="presParOf" srcId="{7D9D3AFD-1229-4E88-B58A-BE80F3F23F5B}" destId="{38E96E55-6F57-4BEA-89AD-95983663A866}" srcOrd="4" destOrd="0" presId="urn:microsoft.com/office/officeart/2005/8/layout/pyramid1"/>
    <dgm:cxn modelId="{E730BF74-E1F7-424C-B118-413F92C76DD7}" type="presParOf" srcId="{38E96E55-6F57-4BEA-89AD-95983663A866}" destId="{1FEA82A3-0CDA-4C5B-9F81-97F80FDD8F79}" srcOrd="0" destOrd="0" presId="urn:microsoft.com/office/officeart/2005/8/layout/pyramid1"/>
    <dgm:cxn modelId="{4C6090F6-9CF3-6445-ADC6-E1692DC05749}" type="presParOf" srcId="{38E96E55-6F57-4BEA-89AD-95983663A866}" destId="{4982E5D9-351E-4087-AE60-8AF0CA18DB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89A8C5-45BE-4FF9-B448-97B1E76E1BB0}">
      <dsp:nvSpPr>
        <dsp:cNvPr id="0" name=""/>
        <dsp:cNvSpPr/>
      </dsp:nvSpPr>
      <dsp:spPr>
        <a:xfrm>
          <a:off x="3059274" y="0"/>
          <a:ext cx="1733112" cy="1233805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>
              <a:latin typeface="Cooper Black" pitchFamily="18" charset="0"/>
            </a:rPr>
            <a:t>Decomposers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0" kern="1200" dirty="0" smtClean="0">
              <a:latin typeface="Cooper Black" pitchFamily="18" charset="0"/>
            </a:rPr>
            <a:t>(ex: Fungi)</a:t>
          </a:r>
          <a:endParaRPr lang="en-US" sz="1400" b="0" kern="1200" dirty="0"/>
        </a:p>
      </dsp:txBody>
      <dsp:txXfrm>
        <a:off x="3059274" y="0"/>
        <a:ext cx="1733112" cy="1233805"/>
      </dsp:txXfrm>
    </dsp:sp>
    <dsp:sp modelId="{56CCB6F1-6AAC-459B-A4AA-96D6668D842B}">
      <dsp:nvSpPr>
        <dsp:cNvPr id="0" name=""/>
        <dsp:cNvSpPr/>
      </dsp:nvSpPr>
      <dsp:spPr>
        <a:xfrm>
          <a:off x="2350530" y="1246007"/>
          <a:ext cx="3184773" cy="1233805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0" kern="1200" dirty="0" smtClean="0">
              <a:solidFill>
                <a:schemeClr val="tx1"/>
              </a:solidFill>
              <a:latin typeface="Cooper Black" pitchFamily="18" charset="0"/>
            </a:rPr>
            <a:t>Tertiary Consumer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0" kern="1200" dirty="0" smtClean="0">
              <a:solidFill>
                <a:schemeClr val="tx1"/>
              </a:solidFill>
              <a:latin typeface="Cooper Black" pitchFamily="18" charset="0"/>
            </a:rPr>
            <a:t>(omnivore/carnivore</a:t>
          </a:r>
          <a:r>
            <a:rPr lang="en-CA" sz="1300" kern="1200" dirty="0" smtClean="0">
              <a:solidFill>
                <a:schemeClr val="tx1"/>
              </a:solidFill>
            </a:rPr>
            <a:t>)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907865" y="1246007"/>
        <a:ext cx="2070102" cy="1233805"/>
      </dsp:txXfrm>
    </dsp:sp>
    <dsp:sp modelId="{5A39841B-1567-4C20-B98F-F4207157A91A}">
      <dsp:nvSpPr>
        <dsp:cNvPr id="0" name=""/>
        <dsp:cNvSpPr/>
      </dsp:nvSpPr>
      <dsp:spPr>
        <a:xfrm>
          <a:off x="1521686" y="2400602"/>
          <a:ext cx="4772498" cy="1369424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0" kern="1200" dirty="0" smtClean="0">
              <a:solidFill>
                <a:schemeClr val="tx1"/>
              </a:solidFill>
              <a:latin typeface="Cooper Black" pitchFamily="18" charset="0"/>
            </a:rPr>
            <a:t>Secondary Consumer </a:t>
          </a:r>
          <a:r>
            <a:rPr lang="en-CA" sz="1300" b="0" kern="1200" dirty="0" smtClean="0">
              <a:solidFill>
                <a:schemeClr val="tx1"/>
              </a:solidFill>
              <a:latin typeface="Cooper Black" pitchFamily="18" charset="0"/>
            </a:rPr>
            <a:t>(omnivore/carnivore) </a:t>
          </a:r>
          <a:endParaRPr lang="en-US" sz="1300" b="0" kern="1200" dirty="0">
            <a:solidFill>
              <a:schemeClr val="tx1"/>
            </a:solidFill>
            <a:latin typeface="Cooper Black" pitchFamily="18" charset="0"/>
          </a:endParaRPr>
        </a:p>
      </dsp:txBody>
      <dsp:txXfrm>
        <a:off x="2356873" y="2400602"/>
        <a:ext cx="3102123" cy="1369424"/>
      </dsp:txXfrm>
    </dsp:sp>
    <dsp:sp modelId="{5E39264A-2125-4E68-A140-DFBF0DEA082B}">
      <dsp:nvSpPr>
        <dsp:cNvPr id="0" name=""/>
        <dsp:cNvSpPr/>
      </dsp:nvSpPr>
      <dsp:spPr>
        <a:xfrm>
          <a:off x="751581" y="3736492"/>
          <a:ext cx="6278880" cy="1233805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0" kern="1200" dirty="0" smtClean="0">
              <a:solidFill>
                <a:schemeClr val="tx1"/>
              </a:solidFill>
              <a:latin typeface="Cooper Black" pitchFamily="18" charset="0"/>
            </a:rPr>
            <a:t>Primary consumer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0" kern="1200" dirty="0" smtClean="0">
              <a:solidFill>
                <a:schemeClr val="tx1"/>
              </a:solidFill>
              <a:latin typeface="Cooper Black" pitchFamily="18" charset="0"/>
            </a:rPr>
            <a:t>(herbivore) </a:t>
          </a:r>
          <a:endParaRPr lang="en-US" sz="1300" b="0" kern="1200" dirty="0">
            <a:solidFill>
              <a:schemeClr val="tx1"/>
            </a:solidFill>
            <a:latin typeface="Cooper Black" pitchFamily="18" charset="0"/>
          </a:endParaRPr>
        </a:p>
      </dsp:txBody>
      <dsp:txXfrm>
        <a:off x="1850385" y="3736492"/>
        <a:ext cx="4081272" cy="1233805"/>
      </dsp:txXfrm>
    </dsp:sp>
    <dsp:sp modelId="{1FEA82A3-0CDA-4C5B-9F81-97F80FDD8F79}">
      <dsp:nvSpPr>
        <dsp:cNvPr id="0" name=""/>
        <dsp:cNvSpPr/>
      </dsp:nvSpPr>
      <dsp:spPr>
        <a:xfrm>
          <a:off x="0" y="4935220"/>
          <a:ext cx="7848600" cy="1233805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b="0" kern="1200" dirty="0" smtClean="0">
              <a:solidFill>
                <a:schemeClr val="tx1"/>
              </a:solidFill>
              <a:latin typeface="Cooper Black" pitchFamily="18" charset="0"/>
            </a:rPr>
            <a:t>Producer</a:t>
          </a:r>
          <a:r>
            <a:rPr lang="en-CA" sz="1500" kern="1200" dirty="0" smtClean="0">
              <a:solidFill>
                <a:schemeClr val="tx1"/>
              </a:solidFill>
            </a:rPr>
            <a:t> </a:t>
          </a:r>
        </a:p>
      </dsp:txBody>
      <dsp:txXfrm>
        <a:off x="1373504" y="4935220"/>
        <a:ext cx="5101590" cy="1233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6323C-8454-474C-B098-5DFE1D01F2B7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94786-6F07-EF4F-9977-FE1C6C5F4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94786-6F07-EF4F-9977-FE1C6C5F40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2CC1FA-8327-904E-A3AF-1D901F5E8F1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D85881-37D5-5746-8C34-2E80235D9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asivespeciesmanitoba.com/site/index.php?page=zebra-mussel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752600"/>
          </a:xfrm>
        </p:spPr>
        <p:txBody>
          <a:bodyPr/>
          <a:lstStyle/>
          <a:p>
            <a:r>
              <a:rPr lang="en-US" dirty="0" smtClean="0"/>
              <a:t>Biodiversity and Endangered Species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InVasive</a:t>
            </a:r>
            <a:r>
              <a:rPr lang="en-US" sz="3600" dirty="0" smtClean="0"/>
              <a:t> and Exotic species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are exotic and invasive species?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Exotic species are organisms that are non-native to a specific environment.  </a:t>
            </a:r>
          </a:p>
          <a:p>
            <a:r>
              <a:rPr lang="en-US" dirty="0" smtClean="0"/>
              <a:t>So.. A moose would be considered exotic in the rainforest just as monkeys are considered exotic in Manitoba</a:t>
            </a:r>
          </a:p>
          <a:p>
            <a:r>
              <a:rPr lang="en-US" dirty="0" smtClean="0"/>
              <a:t>An invasive species, is an exotic organism that is disrupting the biodiversity of a particular environment.   </a:t>
            </a:r>
            <a:endParaRPr lang="en-US" dirty="0"/>
          </a:p>
        </p:txBody>
      </p:sp>
      <p:pic>
        <p:nvPicPr>
          <p:cNvPr id="6" name="Picture 5" descr="moo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673880"/>
            <a:ext cx="2557272" cy="1912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exotic species can you think of that live in Manitoba? (besides the animals living in the zoo..)</a:t>
            </a:r>
            <a:endParaRPr lang="en-US" dirty="0"/>
          </a:p>
        </p:txBody>
      </p:sp>
      <p:pic>
        <p:nvPicPr>
          <p:cNvPr id="5" name="Picture 4" descr="684880-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401382"/>
            <a:ext cx="2698750" cy="4043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these on your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White tailed deer</a:t>
            </a:r>
          </a:p>
          <a:p>
            <a:r>
              <a:rPr lang="en-US" dirty="0" smtClean="0"/>
              <a:t>Small mouth bass</a:t>
            </a:r>
          </a:p>
          <a:p>
            <a:r>
              <a:rPr lang="en-US" dirty="0" smtClean="0"/>
              <a:t>Horses</a:t>
            </a:r>
          </a:p>
          <a:p>
            <a:r>
              <a:rPr lang="en-US" dirty="0" smtClean="0"/>
              <a:t>Cows</a:t>
            </a:r>
          </a:p>
          <a:p>
            <a:r>
              <a:rPr lang="en-US" dirty="0" smtClean="0"/>
              <a:t>Earthworms</a:t>
            </a:r>
          </a:p>
          <a:p>
            <a:r>
              <a:rPr lang="en-US" dirty="0" smtClean="0"/>
              <a:t>Rainbow trout</a:t>
            </a:r>
          </a:p>
          <a:p>
            <a:r>
              <a:rPr lang="en-US" dirty="0" smtClean="0"/>
              <a:t>Wild turkeys</a:t>
            </a:r>
          </a:p>
          <a:p>
            <a:r>
              <a:rPr lang="en-US" dirty="0" smtClean="0"/>
              <a:t>Pigeons</a:t>
            </a:r>
          </a:p>
          <a:p>
            <a:r>
              <a:rPr lang="en-US" dirty="0" smtClean="0"/>
              <a:t>Cabbage white butterfly</a:t>
            </a:r>
            <a:endParaRPr lang="en-US" dirty="0"/>
          </a:p>
        </p:txBody>
      </p:sp>
      <p:pic>
        <p:nvPicPr>
          <p:cNvPr id="4" name="Picture 3" descr="cabbagewhite9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204889"/>
            <a:ext cx="3505200" cy="2913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one doesn’t belong? (In Manitoba)</a:t>
            </a:r>
            <a:endParaRPr lang="en-US" dirty="0"/>
          </a:p>
        </p:txBody>
      </p:sp>
      <p:pic>
        <p:nvPicPr>
          <p:cNvPr id="4" name="Content Placeholder 3" descr="firewee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38200" y="1781175"/>
            <a:ext cx="3048000" cy="4064000"/>
          </a:xfrm>
        </p:spPr>
      </p:pic>
      <p:pic>
        <p:nvPicPr>
          <p:cNvPr id="5" name="Picture 4" descr="Purple_loosestri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524000"/>
            <a:ext cx="3035300" cy="4727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Invasive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Invasive species – if they are able to survive in their new environment - often lack predators, but have plenty of food so their populations grow rapidly.</a:t>
            </a:r>
          </a:p>
          <a:p>
            <a:endParaRPr lang="en-US" dirty="0" smtClean="0"/>
          </a:p>
          <a:p>
            <a:r>
              <a:rPr lang="en-US" dirty="0" smtClean="0"/>
              <a:t>Adding an invasive species to an already stable food web can cause a lot of damage in a short period of time.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290" b="1" dirty="0" smtClean="0">
                <a:hlinkClick r:id="rId2"/>
              </a:rPr>
              <a:t>http</a:t>
            </a:r>
            <a:r>
              <a:rPr lang="en-US" sz="1290" b="1" dirty="0" smtClean="0">
                <a:hlinkClick r:id="rId2"/>
              </a:rPr>
              <a:t>://www.invasivespeciesmanitoba.com/site/index.php?page=zebra-mussels</a:t>
            </a:r>
            <a:endParaRPr lang="en-US" sz="1290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  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Know your invasive species! </a:t>
            </a:r>
          </a:p>
          <a:p>
            <a:r>
              <a:rPr lang="en-US" dirty="0" smtClean="0"/>
              <a:t>For invasive aquatic species it is important to thoroughly wash your boat and trailer before traveling.</a:t>
            </a:r>
          </a:p>
          <a:p>
            <a:r>
              <a:rPr lang="en-US" dirty="0" smtClean="0"/>
              <a:t>Report any invasive species that you come across to Manitoba Conservation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zebra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158" y="4343400"/>
            <a:ext cx="3424813" cy="2286000"/>
          </a:xfrm>
          <a:prstGeom prst="rect">
            <a:avLst/>
          </a:prstGeom>
        </p:spPr>
      </p:pic>
      <p:pic>
        <p:nvPicPr>
          <p:cNvPr id="5" name="Picture 4" descr="220px-Zebra_mussel_GLERL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771900"/>
            <a:ext cx="1905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 Decide!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Considering </a:t>
            </a:r>
            <a:r>
              <a:rPr lang="en-US" b="1" dirty="0" smtClean="0"/>
              <a:t>everything we know about ecology…. Are humans an invasive species??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Chains and Food Webs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Food chains are the feeding relationships that link organisms together.  Generally, producers are eaten by herbivores which are eaten by carnivores.</a:t>
            </a:r>
          </a:p>
          <a:p>
            <a:r>
              <a:rPr lang="en-US" dirty="0" smtClean="0"/>
              <a:t>Food webs are many connected chains.</a:t>
            </a:r>
          </a:p>
          <a:p>
            <a:r>
              <a:rPr lang="en-US" dirty="0" smtClean="0"/>
              <a:t>Ecological pyramids characterize how the number of organisms at each </a:t>
            </a:r>
            <a:r>
              <a:rPr lang="en-US" dirty="0" err="1" smtClean="0"/>
              <a:t>trophic</a:t>
            </a:r>
            <a:r>
              <a:rPr lang="en-US" dirty="0" smtClean="0"/>
              <a:t> level decreases as one moves along the food chains.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3810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304800"/>
          <a:ext cx="7848600" cy="616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16770" y="2745570"/>
            <a:ext cx="3089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Energy Flow</a:t>
            </a:r>
            <a:endParaRPr lang="en-US" sz="3600" dirty="0"/>
          </a:p>
        </p:txBody>
      </p:sp>
      <p:sp>
        <p:nvSpPr>
          <p:cNvPr id="6" name="Down Arrow 5"/>
          <p:cNvSpPr/>
          <p:nvPr/>
        </p:nvSpPr>
        <p:spPr>
          <a:xfrm rot="10800000">
            <a:off x="1066800" y="2057399"/>
            <a:ext cx="484632" cy="235269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0" y="2590800"/>
            <a:ext cx="2760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Berlin Sans FB Demi" pitchFamily="34" charset="0"/>
              </a:rPr>
              <a:t>Energy is lost as we move</a:t>
            </a:r>
          </a:p>
          <a:p>
            <a:r>
              <a:rPr lang="en-CA" dirty="0" smtClean="0">
                <a:latin typeface="Berlin Sans FB Demi" pitchFamily="34" charset="0"/>
              </a:rPr>
              <a:t>up </a:t>
            </a:r>
            <a:r>
              <a:rPr lang="en-CA" dirty="0" err="1" smtClean="0">
                <a:latin typeface="Berlin Sans FB Demi" pitchFamily="34" charset="0"/>
              </a:rPr>
              <a:t>trophic</a:t>
            </a:r>
            <a:r>
              <a:rPr lang="en-CA" dirty="0" smtClean="0">
                <a:latin typeface="Berlin Sans FB Demi" pitchFamily="34" charset="0"/>
              </a:rPr>
              <a:t> levels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447800"/>
            <a:ext cx="2310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Berlin Sans FB Demi" pitchFamily="34" charset="0"/>
              </a:rPr>
              <a:t>Each section is a new</a:t>
            </a:r>
          </a:p>
          <a:p>
            <a:r>
              <a:rPr lang="en-CA" dirty="0" err="1" smtClean="0">
                <a:latin typeface="Berlin Sans FB Demi" pitchFamily="34" charset="0"/>
              </a:rPr>
              <a:t>Trophic</a:t>
            </a:r>
            <a:r>
              <a:rPr lang="en-CA" dirty="0" smtClean="0">
                <a:latin typeface="Berlin Sans FB Demi" pitchFamily="34" charset="0"/>
              </a:rPr>
              <a:t> level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152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Biodiversity is the variety of living organisms in a particular habitat habitat or geographic area.  </a:t>
            </a:r>
          </a:p>
          <a:p>
            <a:r>
              <a:rPr lang="en-US" dirty="0" smtClean="0"/>
              <a:t>Biodiversity is usually measured as the number of species or subspecies of plants, animals, and micro organisms.  Biodiversity contributes to an ecosystem’s sustainability.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there’s less 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Extirpated species: Species that no longer exist in a particular area, but can be found in others.  </a:t>
            </a:r>
          </a:p>
          <a:p>
            <a:pPr lvl="1"/>
            <a:r>
              <a:rPr lang="en-US" dirty="0" smtClean="0"/>
              <a:t>Ex: Grizzly Bears</a:t>
            </a:r>
            <a:endParaRPr lang="en-US" dirty="0"/>
          </a:p>
        </p:txBody>
      </p:sp>
      <p:pic>
        <p:nvPicPr>
          <p:cNvPr id="4" name="Picture 3" descr="Grizzly-Bea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1523"/>
            <a:ext cx="3810000" cy="3057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g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44030"/>
            <a:ext cx="5410200" cy="66139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600200"/>
            <a:ext cx="372086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Did you know that the state</a:t>
            </a:r>
          </a:p>
          <a:p>
            <a:r>
              <a:rPr lang="en-US" dirty="0" smtClean="0"/>
              <a:t>Animal of California is the Grizzly </a:t>
            </a:r>
          </a:p>
          <a:p>
            <a:r>
              <a:rPr lang="en-US" dirty="0" smtClean="0"/>
              <a:t>Bear?  </a:t>
            </a:r>
          </a:p>
          <a:p>
            <a:r>
              <a:rPr lang="en-US" dirty="0" smtClean="0"/>
              <a:t>Interesting fact for a place that has </a:t>
            </a:r>
          </a:p>
          <a:p>
            <a:r>
              <a:rPr lang="en-US" dirty="0" smtClean="0"/>
              <a:t>NO Grizzly Bears!</a:t>
            </a:r>
          </a:p>
          <a:p>
            <a:r>
              <a:rPr lang="en-US" dirty="0" smtClean="0"/>
              <a:t>The last bear recorded was in 1922</a:t>
            </a:r>
          </a:p>
          <a:p>
            <a:endParaRPr lang="en-US" dirty="0"/>
          </a:p>
        </p:txBody>
      </p:sp>
      <p:pic>
        <p:nvPicPr>
          <p:cNvPr id="6" name="Picture 5" descr="nunst000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038600"/>
            <a:ext cx="3352800" cy="2235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Threatened Species:  Species that is likely to become endangered if factors that make it vulnerable are not reversed.</a:t>
            </a:r>
          </a:p>
          <a:p>
            <a:pPr lvl="1"/>
            <a:r>
              <a:rPr lang="en-US" dirty="0" smtClean="0"/>
              <a:t>Ex: Bison</a:t>
            </a:r>
            <a:endParaRPr lang="en-US" dirty="0"/>
          </a:p>
        </p:txBody>
      </p:sp>
      <p:pic>
        <p:nvPicPr>
          <p:cNvPr id="5" name="Picture 4" descr="bca00s00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9" y="2587752"/>
            <a:ext cx="4876801" cy="35112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u-stuplan3case7_16_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30150"/>
            <a:ext cx="4267200" cy="5942076"/>
          </a:xfrm>
          <a:prstGeom prst="rect">
            <a:avLst/>
          </a:prstGeom>
        </p:spPr>
      </p:pic>
      <p:pic>
        <p:nvPicPr>
          <p:cNvPr id="5" name="Picture 4" descr="220px-Bison_bison_2003_map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34786"/>
            <a:ext cx="4560888" cy="53072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93867" y="5472668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Manitoba the next California?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Endangered species: Species that is close to extinction in a significantly large location.</a:t>
            </a:r>
          </a:p>
          <a:p>
            <a:pPr lvl="1"/>
            <a:r>
              <a:rPr lang="en-US" dirty="0" smtClean="0"/>
              <a:t>Ex: Marine Turtles</a:t>
            </a:r>
            <a:endParaRPr lang="en-US" dirty="0"/>
          </a:p>
        </p:txBody>
      </p:sp>
      <p:pic>
        <p:nvPicPr>
          <p:cNvPr id="6" name="Picture 5" descr="sea-tur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48000"/>
            <a:ext cx="4233672" cy="31752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886200"/>
            <a:ext cx="3966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of the the seven species of </a:t>
            </a:r>
          </a:p>
          <a:p>
            <a:r>
              <a:rPr lang="en-US" dirty="0" smtClean="0"/>
              <a:t>marine turtles are on the endangered </a:t>
            </a:r>
          </a:p>
          <a:p>
            <a:r>
              <a:rPr lang="en-US" dirty="0" smtClean="0"/>
              <a:t>species list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654</TotalTime>
  <Words>505</Words>
  <Application>Microsoft Office PowerPoint</Application>
  <PresentationFormat>On-screen Show (4:3)</PresentationFormat>
  <Paragraphs>75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Biodiversity and Endangered Species</vt:lpstr>
      <vt:lpstr>Food Chains and Food Webs</vt:lpstr>
      <vt:lpstr>Slide 3</vt:lpstr>
      <vt:lpstr>What is Biodiversity?</vt:lpstr>
      <vt:lpstr>What happens if there’s less diversity?</vt:lpstr>
      <vt:lpstr>Slide 6</vt:lpstr>
      <vt:lpstr>Slide 7</vt:lpstr>
      <vt:lpstr>Slide 8</vt:lpstr>
      <vt:lpstr>Slide 9</vt:lpstr>
      <vt:lpstr>Slide 10</vt:lpstr>
      <vt:lpstr>What is are exotic and invasive species? </vt:lpstr>
      <vt:lpstr>BRAINSTORM!</vt:lpstr>
      <vt:lpstr>Were these on your list?</vt:lpstr>
      <vt:lpstr>Which one doesn’t belong? (In Manitoba)</vt:lpstr>
      <vt:lpstr>Invasive Species</vt:lpstr>
      <vt:lpstr>What can you do?</vt:lpstr>
      <vt:lpstr>You Decide!</vt:lpstr>
    </vt:vector>
  </TitlesOfParts>
  <Company>university of manitoba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 and Endangered Species</dc:title>
  <dc:creator>Krysten Leroux</dc:creator>
  <cp:lastModifiedBy>Information Systems</cp:lastModifiedBy>
  <cp:revision>21</cp:revision>
  <dcterms:created xsi:type="dcterms:W3CDTF">2011-04-14T03:40:06Z</dcterms:created>
  <dcterms:modified xsi:type="dcterms:W3CDTF">2011-04-14T13:23:03Z</dcterms:modified>
</cp:coreProperties>
</file>