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1" r:id="rId20"/>
    <p:sldId id="282" r:id="rId21"/>
    <p:sldId id="283" r:id="rId22"/>
    <p:sldId id="274" r:id="rId23"/>
    <p:sldId id="275" r:id="rId24"/>
    <p:sldId id="276" r:id="rId25"/>
    <p:sldId id="277" r:id="rId26"/>
    <p:sldId id="278" r:id="rId27"/>
    <p:sldId id="279" r:id="rId28"/>
    <p:sldId id="280" r:id="rId29"/>
    <p:sldId id="288" r:id="rId30"/>
    <p:sldId id="284" r:id="rId31"/>
    <p:sldId id="285" r:id="rId32"/>
    <p:sldId id="286" r:id="rId33"/>
    <p:sldId id="287"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67" d="100"/>
          <a:sy n="67" d="100"/>
        </p:scale>
        <p:origin x="-55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DAD5F3-FD12-7148-8C7D-EAC28BE0BF8A}"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42627B1E-410A-6D40-A5C8-B6C60CBF2B81}">
      <dgm:prSet phldrT="[Text]"/>
      <dgm:spPr/>
      <dgm:t>
        <a:bodyPr/>
        <a:lstStyle/>
        <a:p>
          <a:r>
            <a:rPr lang="en-US" dirty="0" smtClean="0"/>
            <a:t>Density Dependent</a:t>
          </a:r>
          <a:endParaRPr lang="en-US" dirty="0"/>
        </a:p>
      </dgm:t>
    </dgm:pt>
    <dgm:pt modelId="{6F28D34E-FC3B-9A44-997B-76DCD6ED0971}" type="parTrans" cxnId="{2B11D513-0CA9-7841-9F08-5384AC7DA67F}">
      <dgm:prSet/>
      <dgm:spPr/>
      <dgm:t>
        <a:bodyPr/>
        <a:lstStyle/>
        <a:p>
          <a:endParaRPr lang="en-US"/>
        </a:p>
      </dgm:t>
    </dgm:pt>
    <dgm:pt modelId="{D586B45A-FD76-1249-829D-5BDB5CD3BF07}" type="sibTrans" cxnId="{2B11D513-0CA9-7841-9F08-5384AC7DA67F}">
      <dgm:prSet/>
      <dgm:spPr/>
      <dgm:t>
        <a:bodyPr/>
        <a:lstStyle/>
        <a:p>
          <a:endParaRPr lang="en-US"/>
        </a:p>
      </dgm:t>
    </dgm:pt>
    <dgm:pt modelId="{9CE76F89-6608-F944-BC9F-A79E7B34A6E9}">
      <dgm:prSet phldrT="[Text]"/>
      <dgm:spPr/>
      <dgm:t>
        <a:bodyPr/>
        <a:lstStyle/>
        <a:p>
          <a:r>
            <a:rPr lang="en-US" dirty="0" smtClean="0"/>
            <a:t>Affects the population according to its size</a:t>
          </a:r>
          <a:endParaRPr lang="en-US" dirty="0"/>
        </a:p>
      </dgm:t>
    </dgm:pt>
    <dgm:pt modelId="{E9CDE057-4DC5-7942-9DFF-10D6D8E149F0}" type="parTrans" cxnId="{B1E08623-8F7A-574C-83F9-718288ABEBB1}">
      <dgm:prSet/>
      <dgm:spPr/>
      <dgm:t>
        <a:bodyPr/>
        <a:lstStyle/>
        <a:p>
          <a:endParaRPr lang="en-US"/>
        </a:p>
      </dgm:t>
    </dgm:pt>
    <dgm:pt modelId="{CD3AAB4B-E783-DE44-BD30-B0955B11D153}" type="sibTrans" cxnId="{B1E08623-8F7A-574C-83F9-718288ABEBB1}">
      <dgm:prSet/>
      <dgm:spPr/>
      <dgm:t>
        <a:bodyPr/>
        <a:lstStyle/>
        <a:p>
          <a:endParaRPr lang="en-US"/>
        </a:p>
      </dgm:t>
    </dgm:pt>
    <dgm:pt modelId="{268832A8-D37B-3E4C-9C5B-8DCD400CD233}">
      <dgm:prSet phldrT="[Text]"/>
      <dgm:spPr/>
      <dgm:t>
        <a:bodyPr/>
        <a:lstStyle/>
        <a:p>
          <a:r>
            <a:rPr lang="en-US" dirty="0" smtClean="0"/>
            <a:t>Density Independent</a:t>
          </a:r>
          <a:endParaRPr lang="en-US" dirty="0"/>
        </a:p>
      </dgm:t>
    </dgm:pt>
    <dgm:pt modelId="{2FCB0BE2-F119-FD4C-8E1B-2081915E0679}" type="parTrans" cxnId="{91E0A4C4-F5D2-194E-A3B4-BEE7D5C33603}">
      <dgm:prSet/>
      <dgm:spPr/>
      <dgm:t>
        <a:bodyPr/>
        <a:lstStyle/>
        <a:p>
          <a:endParaRPr lang="en-US"/>
        </a:p>
      </dgm:t>
    </dgm:pt>
    <dgm:pt modelId="{E4354E50-A5B3-2749-9404-C0BD15AB4FD0}" type="sibTrans" cxnId="{91E0A4C4-F5D2-194E-A3B4-BEE7D5C33603}">
      <dgm:prSet/>
      <dgm:spPr/>
      <dgm:t>
        <a:bodyPr/>
        <a:lstStyle/>
        <a:p>
          <a:endParaRPr lang="en-US"/>
        </a:p>
      </dgm:t>
    </dgm:pt>
    <dgm:pt modelId="{4C093F7A-881F-B84B-AE78-A15A5B1118AC}">
      <dgm:prSet phldrT="[Text]"/>
      <dgm:spPr/>
      <dgm:t>
        <a:bodyPr/>
        <a:lstStyle/>
        <a:p>
          <a:r>
            <a:rPr lang="en-US" dirty="0" smtClean="0"/>
            <a:t>Affects all populations regardless of their size</a:t>
          </a:r>
          <a:endParaRPr lang="en-US" dirty="0"/>
        </a:p>
      </dgm:t>
    </dgm:pt>
    <dgm:pt modelId="{E30FD9FB-6DEF-3344-A494-FF8C66DCE85C}" type="parTrans" cxnId="{1451DC34-3505-6547-A5EA-84ECBB807E1F}">
      <dgm:prSet/>
      <dgm:spPr/>
      <dgm:t>
        <a:bodyPr/>
        <a:lstStyle/>
        <a:p>
          <a:endParaRPr lang="en-US"/>
        </a:p>
      </dgm:t>
    </dgm:pt>
    <dgm:pt modelId="{3B44E6DA-68EC-4145-A227-C2B89CFBC28A}" type="sibTrans" cxnId="{1451DC34-3505-6547-A5EA-84ECBB807E1F}">
      <dgm:prSet/>
      <dgm:spPr/>
      <dgm:t>
        <a:bodyPr/>
        <a:lstStyle/>
        <a:p>
          <a:endParaRPr lang="en-US"/>
        </a:p>
      </dgm:t>
    </dgm:pt>
    <dgm:pt modelId="{9A5C066F-93CF-461E-A94B-E3EA683CFBE9}">
      <dgm:prSet phldrT="[Text]"/>
      <dgm:spPr/>
      <dgm:t>
        <a:bodyPr/>
        <a:lstStyle/>
        <a:p>
          <a:endParaRPr lang="en-US" dirty="0"/>
        </a:p>
      </dgm:t>
    </dgm:pt>
    <dgm:pt modelId="{2C85C688-A48C-4F97-B527-C76ADDD3F3CB}" type="parTrans" cxnId="{AAD26A04-CF3B-4CE9-9DB6-F803378D9C0D}">
      <dgm:prSet/>
      <dgm:spPr/>
      <dgm:t>
        <a:bodyPr/>
        <a:lstStyle/>
        <a:p>
          <a:endParaRPr lang="en-CA"/>
        </a:p>
      </dgm:t>
    </dgm:pt>
    <dgm:pt modelId="{03DB189D-E276-4267-AE2D-704F57B240E2}" type="sibTrans" cxnId="{AAD26A04-CF3B-4CE9-9DB6-F803378D9C0D}">
      <dgm:prSet/>
      <dgm:spPr/>
      <dgm:t>
        <a:bodyPr/>
        <a:lstStyle/>
        <a:p>
          <a:endParaRPr lang="en-CA"/>
        </a:p>
      </dgm:t>
    </dgm:pt>
    <dgm:pt modelId="{3634B744-C715-4CA2-85F5-F97FCAA839F5}">
      <dgm:prSet phldrT="[Text]"/>
      <dgm:spPr/>
      <dgm:t>
        <a:bodyPr/>
        <a:lstStyle/>
        <a:p>
          <a:endParaRPr lang="en-US" dirty="0"/>
        </a:p>
      </dgm:t>
    </dgm:pt>
    <dgm:pt modelId="{992A3A08-D0D5-4DBB-A03D-5D6B2E39D6C2}" type="parTrans" cxnId="{9F086DA1-D100-4A1A-9BE5-7F14985740DC}">
      <dgm:prSet/>
      <dgm:spPr/>
      <dgm:t>
        <a:bodyPr/>
        <a:lstStyle/>
        <a:p>
          <a:endParaRPr lang="en-CA"/>
        </a:p>
      </dgm:t>
    </dgm:pt>
    <dgm:pt modelId="{493DBF2A-5E7D-43FF-A1D3-45FDA19A18FF}" type="sibTrans" cxnId="{9F086DA1-D100-4A1A-9BE5-7F14985740DC}">
      <dgm:prSet/>
      <dgm:spPr/>
      <dgm:t>
        <a:bodyPr/>
        <a:lstStyle/>
        <a:p>
          <a:endParaRPr lang="en-CA"/>
        </a:p>
      </dgm:t>
    </dgm:pt>
    <dgm:pt modelId="{A1686E8A-20B6-4C27-9EE6-CC2327D4269B}">
      <dgm:prSet phldrT="[Text]"/>
      <dgm:spPr/>
      <dgm:t>
        <a:bodyPr/>
        <a:lstStyle/>
        <a:p>
          <a:endParaRPr lang="en-US" dirty="0"/>
        </a:p>
      </dgm:t>
    </dgm:pt>
    <dgm:pt modelId="{30FA6205-250E-4315-B9E4-9C92BFAEC3E2}" type="parTrans" cxnId="{427F0A2A-A162-48A3-87E9-2CAA1C4CA9D1}">
      <dgm:prSet/>
      <dgm:spPr/>
      <dgm:t>
        <a:bodyPr/>
        <a:lstStyle/>
        <a:p>
          <a:endParaRPr lang="en-CA"/>
        </a:p>
      </dgm:t>
    </dgm:pt>
    <dgm:pt modelId="{9BBAFA16-6CCE-4775-9E53-288251D843AD}" type="sibTrans" cxnId="{427F0A2A-A162-48A3-87E9-2CAA1C4CA9D1}">
      <dgm:prSet/>
      <dgm:spPr/>
      <dgm:t>
        <a:bodyPr/>
        <a:lstStyle/>
        <a:p>
          <a:endParaRPr lang="en-CA"/>
        </a:p>
      </dgm:t>
    </dgm:pt>
    <dgm:pt modelId="{38269913-4728-422C-B84E-ACCD0E7DEB86}">
      <dgm:prSet phldrT="[Text]"/>
      <dgm:spPr/>
      <dgm:t>
        <a:bodyPr/>
        <a:lstStyle/>
        <a:p>
          <a:endParaRPr lang="en-US" dirty="0"/>
        </a:p>
      </dgm:t>
    </dgm:pt>
    <dgm:pt modelId="{05C389B7-08C7-46B6-8322-64ACE2DA1F9D}" type="parTrans" cxnId="{B819FA46-7B60-4A70-BA3D-1C574C6016BD}">
      <dgm:prSet/>
      <dgm:spPr/>
      <dgm:t>
        <a:bodyPr/>
        <a:lstStyle/>
        <a:p>
          <a:endParaRPr lang="en-CA"/>
        </a:p>
      </dgm:t>
    </dgm:pt>
    <dgm:pt modelId="{264D03A3-08F7-47D6-98DC-6B133244E9FC}" type="sibTrans" cxnId="{B819FA46-7B60-4A70-BA3D-1C574C6016BD}">
      <dgm:prSet/>
      <dgm:spPr/>
      <dgm:t>
        <a:bodyPr/>
        <a:lstStyle/>
        <a:p>
          <a:endParaRPr lang="en-CA"/>
        </a:p>
      </dgm:t>
    </dgm:pt>
    <dgm:pt modelId="{830F2A40-0732-46FC-9ADB-DAF8884034FE}">
      <dgm:prSet phldrT="[Text]"/>
      <dgm:spPr/>
      <dgm:t>
        <a:bodyPr/>
        <a:lstStyle/>
        <a:p>
          <a:endParaRPr lang="en-US" dirty="0"/>
        </a:p>
      </dgm:t>
    </dgm:pt>
    <dgm:pt modelId="{53EC9DE4-7C99-4A1C-B509-B78EB7CF9806}" type="parTrans" cxnId="{CE5204E9-8633-4D50-A20C-CB3D12770243}">
      <dgm:prSet/>
      <dgm:spPr/>
      <dgm:t>
        <a:bodyPr/>
        <a:lstStyle/>
        <a:p>
          <a:endParaRPr lang="en-CA"/>
        </a:p>
      </dgm:t>
    </dgm:pt>
    <dgm:pt modelId="{460740A6-E1D4-4707-9D47-4E3B956893B6}" type="sibTrans" cxnId="{CE5204E9-8633-4D50-A20C-CB3D12770243}">
      <dgm:prSet/>
      <dgm:spPr/>
      <dgm:t>
        <a:bodyPr/>
        <a:lstStyle/>
        <a:p>
          <a:endParaRPr lang="en-CA"/>
        </a:p>
      </dgm:t>
    </dgm:pt>
    <dgm:pt modelId="{0FE9EF93-D1A4-F24C-B4DF-C40302F34248}" type="pres">
      <dgm:prSet presAssocID="{1DDAD5F3-FD12-7148-8C7D-EAC28BE0BF8A}" presName="Name0" presStyleCnt="0">
        <dgm:presLayoutVars>
          <dgm:dir/>
          <dgm:animLvl val="lvl"/>
          <dgm:resizeHandles val="exact"/>
        </dgm:presLayoutVars>
      </dgm:prSet>
      <dgm:spPr/>
      <dgm:t>
        <a:bodyPr/>
        <a:lstStyle/>
        <a:p>
          <a:endParaRPr lang="en-US"/>
        </a:p>
      </dgm:t>
    </dgm:pt>
    <dgm:pt modelId="{EA10E518-1C60-3841-8488-A1D1837D2614}" type="pres">
      <dgm:prSet presAssocID="{42627B1E-410A-6D40-A5C8-B6C60CBF2B81}" presName="composite" presStyleCnt="0"/>
      <dgm:spPr/>
    </dgm:pt>
    <dgm:pt modelId="{9732F497-672D-EF4D-BD61-FA4618EEB1F8}" type="pres">
      <dgm:prSet presAssocID="{42627B1E-410A-6D40-A5C8-B6C60CBF2B81}" presName="parTx" presStyleLbl="alignNode1" presStyleIdx="0" presStyleCnt="2">
        <dgm:presLayoutVars>
          <dgm:chMax val="0"/>
          <dgm:chPref val="0"/>
          <dgm:bulletEnabled val="1"/>
        </dgm:presLayoutVars>
      </dgm:prSet>
      <dgm:spPr/>
      <dgm:t>
        <a:bodyPr/>
        <a:lstStyle/>
        <a:p>
          <a:endParaRPr lang="en-US"/>
        </a:p>
      </dgm:t>
    </dgm:pt>
    <dgm:pt modelId="{5309D603-3C0B-AD4D-82DB-003C34667EF2}" type="pres">
      <dgm:prSet presAssocID="{42627B1E-410A-6D40-A5C8-B6C60CBF2B81}" presName="desTx" presStyleLbl="alignAccFollowNode1" presStyleIdx="0" presStyleCnt="2">
        <dgm:presLayoutVars>
          <dgm:bulletEnabled val="1"/>
        </dgm:presLayoutVars>
      </dgm:prSet>
      <dgm:spPr/>
      <dgm:t>
        <a:bodyPr/>
        <a:lstStyle/>
        <a:p>
          <a:endParaRPr lang="en-US"/>
        </a:p>
      </dgm:t>
    </dgm:pt>
    <dgm:pt modelId="{C2D4EAFC-548B-9745-B906-B19DFF9B8E3C}" type="pres">
      <dgm:prSet presAssocID="{D586B45A-FD76-1249-829D-5BDB5CD3BF07}" presName="space" presStyleCnt="0"/>
      <dgm:spPr/>
    </dgm:pt>
    <dgm:pt modelId="{44E1D80D-A0A9-0243-85AE-2D474A928C31}" type="pres">
      <dgm:prSet presAssocID="{268832A8-D37B-3E4C-9C5B-8DCD400CD233}" presName="composite" presStyleCnt="0"/>
      <dgm:spPr/>
    </dgm:pt>
    <dgm:pt modelId="{041B9AED-672B-DD46-B0E8-63D9F3882184}" type="pres">
      <dgm:prSet presAssocID="{268832A8-D37B-3E4C-9C5B-8DCD400CD233}" presName="parTx" presStyleLbl="alignNode1" presStyleIdx="1" presStyleCnt="2">
        <dgm:presLayoutVars>
          <dgm:chMax val="0"/>
          <dgm:chPref val="0"/>
          <dgm:bulletEnabled val="1"/>
        </dgm:presLayoutVars>
      </dgm:prSet>
      <dgm:spPr/>
      <dgm:t>
        <a:bodyPr/>
        <a:lstStyle/>
        <a:p>
          <a:endParaRPr lang="en-US"/>
        </a:p>
      </dgm:t>
    </dgm:pt>
    <dgm:pt modelId="{8B8CD0AC-462F-DF46-B99D-E9E0F5ED469F}" type="pres">
      <dgm:prSet presAssocID="{268832A8-D37B-3E4C-9C5B-8DCD400CD233}" presName="desTx" presStyleLbl="alignAccFollowNode1" presStyleIdx="1" presStyleCnt="2">
        <dgm:presLayoutVars>
          <dgm:bulletEnabled val="1"/>
        </dgm:presLayoutVars>
      </dgm:prSet>
      <dgm:spPr/>
      <dgm:t>
        <a:bodyPr/>
        <a:lstStyle/>
        <a:p>
          <a:endParaRPr lang="en-US"/>
        </a:p>
      </dgm:t>
    </dgm:pt>
  </dgm:ptLst>
  <dgm:cxnLst>
    <dgm:cxn modelId="{7ED63787-E5E8-469E-8C58-7767D9876F83}" type="presOf" srcId="{38269913-4728-422C-B84E-ACCD0E7DEB86}" destId="{8B8CD0AC-462F-DF46-B99D-E9E0F5ED469F}" srcOrd="0" destOrd="3" presId="urn:microsoft.com/office/officeart/2005/8/layout/hList1"/>
    <dgm:cxn modelId="{427F0A2A-A162-48A3-87E9-2CAA1C4CA9D1}" srcId="{268832A8-D37B-3E4C-9C5B-8DCD400CD233}" destId="{A1686E8A-20B6-4C27-9EE6-CC2327D4269B}" srcOrd="2" destOrd="0" parTransId="{30FA6205-250E-4315-B9E4-9C92BFAEC3E2}" sibTransId="{9BBAFA16-6CCE-4775-9E53-288251D843AD}"/>
    <dgm:cxn modelId="{AAD26A04-CF3B-4CE9-9DB6-F803378D9C0D}" srcId="{268832A8-D37B-3E4C-9C5B-8DCD400CD233}" destId="{9A5C066F-93CF-461E-A94B-E3EA683CFBE9}" srcOrd="4" destOrd="0" parTransId="{2C85C688-A48C-4F97-B527-C76ADDD3F3CB}" sibTransId="{03DB189D-E276-4267-AE2D-704F57B240E2}"/>
    <dgm:cxn modelId="{B819FA46-7B60-4A70-BA3D-1C574C6016BD}" srcId="{268832A8-D37B-3E4C-9C5B-8DCD400CD233}" destId="{38269913-4728-422C-B84E-ACCD0E7DEB86}" srcOrd="3" destOrd="0" parTransId="{05C389B7-08C7-46B6-8322-64ACE2DA1F9D}" sibTransId="{264D03A3-08F7-47D6-98DC-6B133244E9FC}"/>
    <dgm:cxn modelId="{2EBA4293-0961-9948-A90C-A5D862F059DC}" type="presOf" srcId="{268832A8-D37B-3E4C-9C5B-8DCD400CD233}" destId="{041B9AED-672B-DD46-B0E8-63D9F3882184}" srcOrd="0" destOrd="0" presId="urn:microsoft.com/office/officeart/2005/8/layout/hList1"/>
    <dgm:cxn modelId="{2B11D513-0CA9-7841-9F08-5384AC7DA67F}" srcId="{1DDAD5F3-FD12-7148-8C7D-EAC28BE0BF8A}" destId="{42627B1E-410A-6D40-A5C8-B6C60CBF2B81}" srcOrd="0" destOrd="0" parTransId="{6F28D34E-FC3B-9A44-997B-76DCD6ED0971}" sibTransId="{D586B45A-FD76-1249-829D-5BDB5CD3BF07}"/>
    <dgm:cxn modelId="{2A14A627-01C0-694D-B992-9AF8BD922268}" type="presOf" srcId="{1DDAD5F3-FD12-7148-8C7D-EAC28BE0BF8A}" destId="{0FE9EF93-D1A4-F24C-B4DF-C40302F34248}" srcOrd="0" destOrd="0" presId="urn:microsoft.com/office/officeart/2005/8/layout/hList1"/>
    <dgm:cxn modelId="{3807399E-8462-E843-9D91-762F7B2D40EE}" type="presOf" srcId="{9CE76F89-6608-F944-BC9F-A79E7B34A6E9}" destId="{5309D603-3C0B-AD4D-82DB-003C34667EF2}" srcOrd="0" destOrd="0" presId="urn:microsoft.com/office/officeart/2005/8/layout/hList1"/>
    <dgm:cxn modelId="{637B4416-CEEA-E844-9D9E-FDF38C7768E1}" type="presOf" srcId="{4C093F7A-881F-B84B-AE78-A15A5B1118AC}" destId="{8B8CD0AC-462F-DF46-B99D-E9E0F5ED469F}" srcOrd="0" destOrd="0" presId="urn:microsoft.com/office/officeart/2005/8/layout/hList1"/>
    <dgm:cxn modelId="{21E87641-7BF1-4E69-9759-C2009AB97EAC}" type="presOf" srcId="{A1686E8A-20B6-4C27-9EE6-CC2327D4269B}" destId="{8B8CD0AC-462F-DF46-B99D-E9E0F5ED469F}" srcOrd="0" destOrd="2" presId="urn:microsoft.com/office/officeart/2005/8/layout/hList1"/>
    <dgm:cxn modelId="{B1E08623-8F7A-574C-83F9-718288ABEBB1}" srcId="{42627B1E-410A-6D40-A5C8-B6C60CBF2B81}" destId="{9CE76F89-6608-F944-BC9F-A79E7B34A6E9}" srcOrd="0" destOrd="0" parTransId="{E9CDE057-4DC5-7942-9DFF-10D6D8E149F0}" sibTransId="{CD3AAB4B-E783-DE44-BD30-B0955B11D153}"/>
    <dgm:cxn modelId="{9B7207D9-008B-C24C-992A-05282CE232EC}" type="presOf" srcId="{42627B1E-410A-6D40-A5C8-B6C60CBF2B81}" destId="{9732F497-672D-EF4D-BD61-FA4618EEB1F8}" srcOrd="0" destOrd="0" presId="urn:microsoft.com/office/officeart/2005/8/layout/hList1"/>
    <dgm:cxn modelId="{CE5204E9-8633-4D50-A20C-CB3D12770243}" srcId="{42627B1E-410A-6D40-A5C8-B6C60CBF2B81}" destId="{830F2A40-0732-46FC-9ADB-DAF8884034FE}" srcOrd="1" destOrd="0" parTransId="{53EC9DE4-7C99-4A1C-B509-B78EB7CF9806}" sibTransId="{460740A6-E1D4-4707-9D47-4E3B956893B6}"/>
    <dgm:cxn modelId="{0C7C3D5A-4E9A-4F35-B835-5D8ADF260B31}" type="presOf" srcId="{9A5C066F-93CF-461E-A94B-E3EA683CFBE9}" destId="{8B8CD0AC-462F-DF46-B99D-E9E0F5ED469F}" srcOrd="0" destOrd="4" presId="urn:microsoft.com/office/officeart/2005/8/layout/hList1"/>
    <dgm:cxn modelId="{1E907DF5-C07C-4D3E-A77E-5DFF06EEF717}" type="presOf" srcId="{3634B744-C715-4CA2-85F5-F97FCAA839F5}" destId="{8B8CD0AC-462F-DF46-B99D-E9E0F5ED469F}" srcOrd="0" destOrd="1" presId="urn:microsoft.com/office/officeart/2005/8/layout/hList1"/>
    <dgm:cxn modelId="{1451DC34-3505-6547-A5EA-84ECBB807E1F}" srcId="{268832A8-D37B-3E4C-9C5B-8DCD400CD233}" destId="{4C093F7A-881F-B84B-AE78-A15A5B1118AC}" srcOrd="0" destOrd="0" parTransId="{E30FD9FB-6DEF-3344-A494-FF8C66DCE85C}" sibTransId="{3B44E6DA-68EC-4145-A227-C2B89CFBC28A}"/>
    <dgm:cxn modelId="{91E0A4C4-F5D2-194E-A3B4-BEE7D5C33603}" srcId="{1DDAD5F3-FD12-7148-8C7D-EAC28BE0BF8A}" destId="{268832A8-D37B-3E4C-9C5B-8DCD400CD233}" srcOrd="1" destOrd="0" parTransId="{2FCB0BE2-F119-FD4C-8E1B-2081915E0679}" sibTransId="{E4354E50-A5B3-2749-9404-C0BD15AB4FD0}"/>
    <dgm:cxn modelId="{9F086DA1-D100-4A1A-9BE5-7F14985740DC}" srcId="{268832A8-D37B-3E4C-9C5B-8DCD400CD233}" destId="{3634B744-C715-4CA2-85F5-F97FCAA839F5}" srcOrd="1" destOrd="0" parTransId="{992A3A08-D0D5-4DBB-A03D-5D6B2E39D6C2}" sibTransId="{493DBF2A-5E7D-43FF-A1D3-45FDA19A18FF}"/>
    <dgm:cxn modelId="{7818629B-7503-4118-9F95-C1BAE33C7A76}" type="presOf" srcId="{830F2A40-0732-46FC-9ADB-DAF8884034FE}" destId="{5309D603-3C0B-AD4D-82DB-003C34667EF2}" srcOrd="0" destOrd="1" presId="urn:microsoft.com/office/officeart/2005/8/layout/hList1"/>
    <dgm:cxn modelId="{ED261B4A-0808-0043-BC60-4B729488372B}" type="presParOf" srcId="{0FE9EF93-D1A4-F24C-B4DF-C40302F34248}" destId="{EA10E518-1C60-3841-8488-A1D1837D2614}" srcOrd="0" destOrd="0" presId="urn:microsoft.com/office/officeart/2005/8/layout/hList1"/>
    <dgm:cxn modelId="{1A1A90A7-CB88-4448-8931-78D709EDBF37}" type="presParOf" srcId="{EA10E518-1C60-3841-8488-A1D1837D2614}" destId="{9732F497-672D-EF4D-BD61-FA4618EEB1F8}" srcOrd="0" destOrd="0" presId="urn:microsoft.com/office/officeart/2005/8/layout/hList1"/>
    <dgm:cxn modelId="{7A740875-AF2D-D74B-A77D-AFDCE3F56D18}" type="presParOf" srcId="{EA10E518-1C60-3841-8488-A1D1837D2614}" destId="{5309D603-3C0B-AD4D-82DB-003C34667EF2}" srcOrd="1" destOrd="0" presId="urn:microsoft.com/office/officeart/2005/8/layout/hList1"/>
    <dgm:cxn modelId="{2F0B5377-B5AA-0E4E-AAEF-24C354464FFF}" type="presParOf" srcId="{0FE9EF93-D1A4-F24C-B4DF-C40302F34248}" destId="{C2D4EAFC-548B-9745-B906-B19DFF9B8E3C}" srcOrd="1" destOrd="0" presId="urn:microsoft.com/office/officeart/2005/8/layout/hList1"/>
    <dgm:cxn modelId="{EF81F6CE-62F5-964C-91F8-EDEACC3DEB7D}" type="presParOf" srcId="{0FE9EF93-D1A4-F24C-B4DF-C40302F34248}" destId="{44E1D80D-A0A9-0243-85AE-2D474A928C31}" srcOrd="2" destOrd="0" presId="urn:microsoft.com/office/officeart/2005/8/layout/hList1"/>
    <dgm:cxn modelId="{ED9E3585-65E4-B44F-AB55-9F2BD524FFA6}" type="presParOf" srcId="{44E1D80D-A0A9-0243-85AE-2D474A928C31}" destId="{041B9AED-672B-DD46-B0E8-63D9F3882184}" srcOrd="0" destOrd="0" presId="urn:microsoft.com/office/officeart/2005/8/layout/hList1"/>
    <dgm:cxn modelId="{B0E5FB2D-00FE-814B-8E33-20A88077ED72}" type="presParOf" srcId="{44E1D80D-A0A9-0243-85AE-2D474A928C31}" destId="{8B8CD0AC-462F-DF46-B99D-E9E0F5ED469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2F497-672D-EF4D-BD61-FA4618EEB1F8}">
      <dsp:nvSpPr>
        <dsp:cNvPr id="0" name=""/>
        <dsp:cNvSpPr/>
      </dsp:nvSpPr>
      <dsp:spPr>
        <a:xfrm>
          <a:off x="41" y="6768"/>
          <a:ext cx="3952391" cy="720000"/>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Density Dependent</a:t>
          </a:r>
          <a:endParaRPr lang="en-US" sz="2500" kern="1200" dirty="0"/>
        </a:p>
      </dsp:txBody>
      <dsp:txXfrm>
        <a:off x="41" y="6768"/>
        <a:ext cx="3952391" cy="720000"/>
      </dsp:txXfrm>
    </dsp:sp>
    <dsp:sp modelId="{5309D603-3C0B-AD4D-82DB-003C34667EF2}">
      <dsp:nvSpPr>
        <dsp:cNvPr id="0" name=""/>
        <dsp:cNvSpPr/>
      </dsp:nvSpPr>
      <dsp:spPr>
        <a:xfrm>
          <a:off x="41" y="726768"/>
          <a:ext cx="3952391" cy="418612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Affects the population according to its size</a:t>
          </a:r>
          <a:endParaRPr lang="en-US" sz="2500" kern="1200" dirty="0"/>
        </a:p>
        <a:p>
          <a:pPr marL="228600" lvl="1" indent="-228600" algn="l" defTabSz="1111250">
            <a:lnSpc>
              <a:spcPct val="90000"/>
            </a:lnSpc>
            <a:spcBef>
              <a:spcPct val="0"/>
            </a:spcBef>
            <a:spcAft>
              <a:spcPct val="15000"/>
            </a:spcAft>
            <a:buChar char="••"/>
          </a:pPr>
          <a:endParaRPr lang="en-US" sz="2500" kern="1200" dirty="0"/>
        </a:p>
      </dsp:txBody>
      <dsp:txXfrm>
        <a:off x="41" y="726768"/>
        <a:ext cx="3952391" cy="4186125"/>
      </dsp:txXfrm>
    </dsp:sp>
    <dsp:sp modelId="{041B9AED-672B-DD46-B0E8-63D9F3882184}">
      <dsp:nvSpPr>
        <dsp:cNvPr id="0" name=""/>
        <dsp:cNvSpPr/>
      </dsp:nvSpPr>
      <dsp:spPr>
        <a:xfrm>
          <a:off x="4505767" y="6768"/>
          <a:ext cx="3952391" cy="720000"/>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Density Independent</a:t>
          </a:r>
          <a:endParaRPr lang="en-US" sz="2500" kern="1200" dirty="0"/>
        </a:p>
      </dsp:txBody>
      <dsp:txXfrm>
        <a:off x="4505767" y="6768"/>
        <a:ext cx="3952391" cy="720000"/>
      </dsp:txXfrm>
    </dsp:sp>
    <dsp:sp modelId="{8B8CD0AC-462F-DF46-B99D-E9E0F5ED469F}">
      <dsp:nvSpPr>
        <dsp:cNvPr id="0" name=""/>
        <dsp:cNvSpPr/>
      </dsp:nvSpPr>
      <dsp:spPr>
        <a:xfrm>
          <a:off x="4505767" y="726768"/>
          <a:ext cx="3952391" cy="418612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Affects all populations regardless of their size</a:t>
          </a:r>
          <a:endParaRPr lang="en-US" sz="2500" kern="1200" dirty="0"/>
        </a:p>
        <a:p>
          <a:pPr marL="228600" lvl="1" indent="-228600" algn="l" defTabSz="1111250">
            <a:lnSpc>
              <a:spcPct val="90000"/>
            </a:lnSpc>
            <a:spcBef>
              <a:spcPct val="0"/>
            </a:spcBef>
            <a:spcAft>
              <a:spcPct val="15000"/>
            </a:spcAft>
            <a:buChar char="••"/>
          </a:pPr>
          <a:endParaRPr lang="en-US" sz="2500" kern="1200" dirty="0"/>
        </a:p>
        <a:p>
          <a:pPr marL="228600" lvl="1" indent="-228600" algn="l" defTabSz="1111250">
            <a:lnSpc>
              <a:spcPct val="90000"/>
            </a:lnSpc>
            <a:spcBef>
              <a:spcPct val="0"/>
            </a:spcBef>
            <a:spcAft>
              <a:spcPct val="15000"/>
            </a:spcAft>
            <a:buChar char="••"/>
          </a:pPr>
          <a:endParaRPr lang="en-US" sz="2500" kern="1200" dirty="0"/>
        </a:p>
        <a:p>
          <a:pPr marL="228600" lvl="1" indent="-228600" algn="l" defTabSz="1111250">
            <a:lnSpc>
              <a:spcPct val="90000"/>
            </a:lnSpc>
            <a:spcBef>
              <a:spcPct val="0"/>
            </a:spcBef>
            <a:spcAft>
              <a:spcPct val="15000"/>
            </a:spcAft>
            <a:buChar char="••"/>
          </a:pPr>
          <a:endParaRPr lang="en-US" sz="2500" kern="1200" dirty="0"/>
        </a:p>
        <a:p>
          <a:pPr marL="228600" lvl="1" indent="-228600" algn="l" defTabSz="1111250">
            <a:lnSpc>
              <a:spcPct val="90000"/>
            </a:lnSpc>
            <a:spcBef>
              <a:spcPct val="0"/>
            </a:spcBef>
            <a:spcAft>
              <a:spcPct val="15000"/>
            </a:spcAft>
            <a:buChar char="••"/>
          </a:pPr>
          <a:endParaRPr lang="en-US" sz="2500" kern="1200" dirty="0"/>
        </a:p>
      </dsp:txBody>
      <dsp:txXfrm>
        <a:off x="4505767" y="726768"/>
        <a:ext cx="3952391" cy="418612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CA"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CA"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3AEA19B3-BC6D-4E56-93BC-B9B0EF1523FC}" type="datetime1">
              <a:rPr smtClean="0"/>
              <a:pPr/>
              <a:t>6/3/2007</a:t>
            </a:fld>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r>
              <a:rPr smtClean="0"/>
              <a:t>
              </a:t>
            </a:r>
            <a:endParaRPr/>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7BC41667-7291-42E8-B00B-345BA5840895}" type="slidenum">
              <a:rPr smtClean="0"/>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p>
            <a:fld id="{C30F20AD-4ACE-9E4E-904B-CFB546E01657}" type="datetimeFigureOut">
              <a:rPr lang="en-US" smtClean="0"/>
              <a:pPr/>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0AE8D-4D69-5A40-BABA-6FD48112020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CA"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p>
            <a:fld id="{C30F20AD-4ACE-9E4E-904B-CFB546E01657}" type="datetimeFigureOut">
              <a:rPr lang="en-US" smtClean="0"/>
              <a:pPr/>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0AE8D-4D69-5A40-BABA-6FD48112020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p>
            <a:fld id="{C30F20AD-4ACE-9E4E-904B-CFB546E01657}" type="datetimeFigureOut">
              <a:rPr lang="en-US" smtClean="0"/>
              <a:pPr/>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0AE8D-4D69-5A40-BABA-6FD48112020B}" type="slidenum">
              <a:rPr lang="en-US" smtClean="0"/>
              <a:pPr/>
              <a:t>‹#›</a:t>
            </a:fld>
            <a:endParaRPr lang="en-US"/>
          </a:p>
        </p:txBody>
      </p:sp>
      <p:sp>
        <p:nvSpPr>
          <p:cNvPr id="7" name="Title 6"/>
          <p:cNvSpPr>
            <a:spLocks noGrp="1"/>
          </p:cNvSpPr>
          <p:nvPr>
            <p:ph type="title"/>
          </p:nvPr>
        </p:nvSpPr>
        <p:spPr/>
        <p:txBody>
          <a:bodyPr rtlCol="0"/>
          <a:lstStyle/>
          <a:p>
            <a:r>
              <a:rPr kumimoji="0" lang="en-CA"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CA"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CA" smtClean="0"/>
              <a:t>Click to edit Master text styles</a:t>
            </a:r>
          </a:p>
        </p:txBody>
      </p:sp>
      <p:sp>
        <p:nvSpPr>
          <p:cNvPr id="4" name="Date Placeholder 3"/>
          <p:cNvSpPr>
            <a:spLocks noGrp="1"/>
          </p:cNvSpPr>
          <p:nvPr>
            <p:ph type="dt" sz="half" idx="10"/>
          </p:nvPr>
        </p:nvSpPr>
        <p:spPr/>
        <p:txBody>
          <a:bodyPr/>
          <a:lstStyle/>
          <a:p>
            <a:fld id="{FD8301A2-9537-4F11-903A-9D7FEDBB449A}" type="datetime1">
              <a:rPr smtClean="0"/>
              <a:pPr/>
              <a:t>6/3/2007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8AF02B71-8991-4516-A01E-F1A9ACD28BDC}" type="slidenum">
              <a:rPr smtClean="0"/>
              <a:pPr/>
              <a:t>‹#›</a:t>
            </a:fld>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5" name="Date Placeholder 4"/>
          <p:cNvSpPr>
            <a:spLocks noGrp="1"/>
          </p:cNvSpPr>
          <p:nvPr>
            <p:ph type="dt" sz="half" idx="10"/>
          </p:nvPr>
        </p:nvSpPr>
        <p:spPr/>
        <p:txBody>
          <a:bodyPr/>
          <a:lstStyle/>
          <a:p>
            <a:fld id="{C30F20AD-4ACE-9E4E-904B-CFB546E01657}" type="datetimeFigureOut">
              <a:rPr lang="en-US" smtClean="0"/>
              <a:pPr/>
              <a:t>5/29/2014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0AE8D-4D69-5A40-BABA-6FD48112020B}" type="slidenum">
              <a:rPr lang="en-US" smtClean="0"/>
              <a:pPr/>
              <a:t>‹#›</a:t>
            </a:fld>
            <a:endParaRPr lang="en-US"/>
          </a:p>
        </p:txBody>
      </p:sp>
      <p:sp>
        <p:nvSpPr>
          <p:cNvPr id="8" name="Title 7"/>
          <p:cNvSpPr>
            <a:spLocks noGrp="1"/>
          </p:cNvSpPr>
          <p:nvPr>
            <p:ph type="title"/>
          </p:nvPr>
        </p:nvSpPr>
        <p:spPr/>
        <p:txBody>
          <a:bodyPr rtlCol="0"/>
          <a:lstStyle/>
          <a:p>
            <a:r>
              <a:rPr kumimoji="0" lang="en-CA"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CA"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CA"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CA"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7" name="Date Placeholder 6"/>
          <p:cNvSpPr>
            <a:spLocks noGrp="1"/>
          </p:cNvSpPr>
          <p:nvPr>
            <p:ph type="dt" sz="half" idx="10"/>
          </p:nvPr>
        </p:nvSpPr>
        <p:spPr/>
        <p:txBody>
          <a:bodyPr/>
          <a:lstStyle/>
          <a:p>
            <a:fld id="{C30F20AD-4ACE-9E4E-904B-CFB546E01657}" type="datetimeFigureOut">
              <a:rPr lang="en-US" smtClean="0"/>
              <a:pPr/>
              <a:t>5/29/2014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D0AE8D-4D69-5A40-BABA-6FD48112020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0F20AD-4ACE-9E4E-904B-CFB546E01657}" type="datetimeFigureOut">
              <a:rPr lang="en-US" smtClean="0"/>
              <a:pPr/>
              <a:t>5/29/2014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D0AE8D-4D69-5A40-BABA-6FD48112020B}" type="slidenum">
              <a:rPr lang="en-US" smtClean="0"/>
              <a:pPr/>
              <a:t>‹#›</a:t>
            </a:fld>
            <a:endParaRPr lang="en-US"/>
          </a:p>
        </p:txBody>
      </p:sp>
      <p:sp>
        <p:nvSpPr>
          <p:cNvPr id="6" name="Title 5"/>
          <p:cNvSpPr>
            <a:spLocks noGrp="1"/>
          </p:cNvSpPr>
          <p:nvPr>
            <p:ph type="title"/>
          </p:nvPr>
        </p:nvSpPr>
        <p:spPr/>
        <p:txBody>
          <a:bodyPr rtlCol="0"/>
          <a:lstStyle/>
          <a:p>
            <a:r>
              <a:rPr kumimoji="0" lang="en-CA"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0F20AD-4ACE-9E4E-904B-CFB546E01657}" type="datetimeFigureOut">
              <a:rPr lang="en-US" smtClean="0"/>
              <a:pPr/>
              <a:t>5/29/2014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D0AE8D-4D69-5A40-BABA-6FD48112020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CA"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CA"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C30F20AD-4ACE-9E4E-904B-CFB546E01657}" type="datetimeFigureOut">
              <a:rPr lang="en-US" smtClean="0"/>
              <a:pPr/>
              <a:t>5/29/2014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0AE8D-4D69-5A40-BABA-6FD48112020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CA"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CA"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C30F20AD-4ACE-9E4E-904B-CFB546E01657}" type="datetimeFigureOut">
              <a:rPr lang="en-US" smtClean="0"/>
              <a:pPr/>
              <a:t>5/29/2014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8D0AE8D-4D69-5A40-BABA-6FD48112020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CA"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CA"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CA" smtClean="0"/>
              <a:t>Click to edit Master text styles</a:t>
            </a:r>
          </a:p>
          <a:p>
            <a:pPr lvl="1" eaLnBrk="1" latinLnBrk="0" hangingPunct="1"/>
            <a:r>
              <a:rPr kumimoji="0" lang="en-CA" smtClean="0"/>
              <a:t>Second level</a:t>
            </a:r>
          </a:p>
          <a:p>
            <a:pPr lvl="2" eaLnBrk="1" latinLnBrk="0" hangingPunct="1"/>
            <a:r>
              <a:rPr kumimoji="0" lang="en-CA" smtClean="0"/>
              <a:t>Third level</a:t>
            </a:r>
          </a:p>
          <a:p>
            <a:pPr lvl="3" eaLnBrk="1" latinLnBrk="0" hangingPunct="1"/>
            <a:r>
              <a:rPr kumimoji="0" lang="en-CA" smtClean="0"/>
              <a:t>Fourth level</a:t>
            </a:r>
          </a:p>
          <a:p>
            <a:pPr lvl="4" eaLnBrk="1" latinLnBrk="0" hangingPunct="1"/>
            <a:r>
              <a:rPr kumimoji="0" lang="en-CA"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C30F20AD-4ACE-9E4E-904B-CFB546E01657}" type="datetimeFigureOut">
              <a:rPr lang="en-US" smtClean="0"/>
              <a:pPr/>
              <a:t>5/29/2014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A8D0AE8D-4D69-5A40-BABA-6FD48112020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Populations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20688"/>
            <a:ext cx="8229600" cy="5026563"/>
          </a:xfrm>
        </p:spPr>
        <p:txBody>
          <a:bodyPr/>
          <a:lstStyle/>
          <a:p>
            <a:r>
              <a:rPr lang="en-CA" dirty="0" smtClean="0"/>
              <a:t>In the winter, Caribou depend on abundant supplies of lichen as their main food source.  Lichens grow in rocky, pine-rich habitats.  </a:t>
            </a:r>
          </a:p>
          <a:p>
            <a:r>
              <a:rPr lang="en-CA" dirty="0" smtClean="0"/>
              <a:t>In the summer, caribou stay close to wetlands and lakes.  Caribou are excellent swimmers.</a:t>
            </a:r>
          </a:p>
          <a:p>
            <a:r>
              <a:rPr lang="en-CA" dirty="0" smtClean="0"/>
              <a:t>Woodland caribou avoid predators by keeping small ranges and remaining wide-spread across an area. </a:t>
            </a:r>
            <a:endParaRPr lang="en-US" dirty="0"/>
          </a:p>
        </p:txBody>
      </p:sp>
      <p:sp>
        <p:nvSpPr>
          <p:cNvPr id="3" name="Title 2"/>
          <p:cNvSpPr>
            <a:spLocks noGrp="1"/>
          </p:cNvSpPr>
          <p:nvPr>
            <p:ph type="title"/>
          </p:nvPr>
        </p:nvSpPr>
        <p:spPr/>
        <p:txBody>
          <a:bodyPr/>
          <a:lstStyle/>
          <a:p>
            <a:endParaRPr lang="en-US" dirty="0"/>
          </a:p>
        </p:txBody>
      </p:sp>
      <p:pic>
        <p:nvPicPr>
          <p:cNvPr id="4098" name="Picture 2" descr="C:\Documents and Settings\jcase2\Desktop\lic.jpg"/>
          <p:cNvPicPr>
            <a:picLocks noChangeAspect="1" noChangeArrowheads="1"/>
          </p:cNvPicPr>
          <p:nvPr/>
        </p:nvPicPr>
        <p:blipFill>
          <a:blip r:embed="rId2"/>
          <a:srcRect/>
          <a:stretch>
            <a:fillRect/>
          </a:stretch>
        </p:blipFill>
        <p:spPr bwMode="auto">
          <a:xfrm>
            <a:off x="457200" y="4869160"/>
            <a:ext cx="2466975" cy="1847850"/>
          </a:xfrm>
          <a:prstGeom prst="rect">
            <a:avLst/>
          </a:prstGeom>
          <a:noFill/>
        </p:spPr>
      </p:pic>
      <p:pic>
        <p:nvPicPr>
          <p:cNvPr id="4099" name="Picture 3" descr="C:\Documents and Settings\jcase2\Desktop\lich.jpg"/>
          <p:cNvPicPr>
            <a:picLocks noChangeAspect="1" noChangeArrowheads="1"/>
          </p:cNvPicPr>
          <p:nvPr/>
        </p:nvPicPr>
        <p:blipFill>
          <a:blip r:embed="rId3"/>
          <a:srcRect/>
          <a:stretch>
            <a:fillRect/>
          </a:stretch>
        </p:blipFill>
        <p:spPr bwMode="auto">
          <a:xfrm>
            <a:off x="6876256" y="4869160"/>
            <a:ext cx="1980059" cy="1847849"/>
          </a:xfrm>
          <a:prstGeom prst="rect">
            <a:avLst/>
          </a:prstGeom>
          <a:noFill/>
        </p:spPr>
      </p:pic>
      <p:pic>
        <p:nvPicPr>
          <p:cNvPr id="4100" name="Picture 4" descr="C:\Documents and Settings\jcase2\Desktop\lichen.jpg"/>
          <p:cNvPicPr>
            <a:picLocks noChangeAspect="1" noChangeArrowheads="1"/>
          </p:cNvPicPr>
          <p:nvPr/>
        </p:nvPicPr>
        <p:blipFill>
          <a:blip r:embed="rId4"/>
          <a:srcRect/>
          <a:stretch>
            <a:fillRect/>
          </a:stretch>
        </p:blipFill>
        <p:spPr bwMode="auto">
          <a:xfrm>
            <a:off x="3707904" y="4869159"/>
            <a:ext cx="2466975" cy="18478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5" name="Picture 4" descr="37712_416419716358_511651358_4833684_5112235_n.jpg"/>
          <p:cNvPicPr>
            <a:picLocks noChangeAspect="1"/>
          </p:cNvPicPr>
          <p:nvPr/>
        </p:nvPicPr>
        <p:blipFill>
          <a:blip r:embed="rId2"/>
          <a:stretch>
            <a:fillRect/>
          </a:stretch>
        </p:blipFill>
        <p:spPr>
          <a:xfrm>
            <a:off x="0" y="0"/>
            <a:ext cx="9144000" cy="6858000"/>
          </a:xfrm>
          <a:prstGeom prst="rect">
            <a:avLst/>
          </a:prstGeom>
        </p:spPr>
      </p:pic>
      <p:sp>
        <p:nvSpPr>
          <p:cNvPr id="6" name="Content Placeholder 5"/>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Deforestation</a:t>
            </a:r>
            <a:r>
              <a:rPr lang="en-US" dirty="0" smtClean="0"/>
              <a:t>:  While clear-cuts are excellent habitat for lichens to grow, noise from machinery in the summer and winter can drive the Caribou away</a:t>
            </a:r>
          </a:p>
          <a:p>
            <a:endParaRPr lang="en-US" dirty="0" smtClean="0"/>
          </a:p>
          <a:p>
            <a:pPr>
              <a:buNone/>
            </a:pPr>
            <a:endParaRPr lang="en-US" dirty="0"/>
          </a:p>
        </p:txBody>
      </p:sp>
      <p:sp>
        <p:nvSpPr>
          <p:cNvPr id="3" name="Title 2"/>
          <p:cNvSpPr>
            <a:spLocks noGrp="1"/>
          </p:cNvSpPr>
          <p:nvPr>
            <p:ph type="title"/>
          </p:nvPr>
        </p:nvSpPr>
        <p:spPr/>
        <p:txBody>
          <a:bodyPr/>
          <a:lstStyle/>
          <a:p>
            <a:r>
              <a:rPr lang="en-US" b="0" dirty="0" smtClean="0"/>
              <a:t>Density-Independent Factors</a:t>
            </a:r>
            <a:endParaRPr lang="en-US" b="0" dirty="0"/>
          </a:p>
        </p:txBody>
      </p:sp>
      <p:pic>
        <p:nvPicPr>
          <p:cNvPr id="4" name="Picture 3" descr="198885_6303210116_554595116_48249_2281_n.jpg"/>
          <p:cNvPicPr>
            <a:picLocks noChangeAspect="1"/>
          </p:cNvPicPr>
          <p:nvPr/>
        </p:nvPicPr>
        <p:blipFill>
          <a:blip r:embed="rId2"/>
          <a:stretch>
            <a:fillRect/>
          </a:stretch>
        </p:blipFill>
        <p:spPr>
          <a:xfrm>
            <a:off x="0" y="3409950"/>
            <a:ext cx="4597400" cy="3448050"/>
          </a:xfrm>
          <a:prstGeom prst="rect">
            <a:avLst/>
          </a:prstGeom>
        </p:spPr>
      </p:pic>
      <p:pic>
        <p:nvPicPr>
          <p:cNvPr id="5" name="Picture 4" descr="199697_6303100116_554595116_48225_3467_n.jpg"/>
          <p:cNvPicPr>
            <a:picLocks noChangeAspect="1"/>
          </p:cNvPicPr>
          <p:nvPr/>
        </p:nvPicPr>
        <p:blipFill>
          <a:blip r:embed="rId3"/>
          <a:stretch>
            <a:fillRect/>
          </a:stretch>
        </p:blipFill>
        <p:spPr>
          <a:xfrm>
            <a:off x="4546600" y="3409950"/>
            <a:ext cx="4597400" cy="344805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74638"/>
            <a:ext cx="8229600" cy="4525963"/>
          </a:xfrm>
        </p:spPr>
        <p:txBody>
          <a:bodyPr/>
          <a:lstStyle/>
          <a:p>
            <a:r>
              <a:rPr lang="en-US" dirty="0" smtClean="0"/>
              <a:t>Forest Fires:  Large burning forest fires can kill caribou, but what’s even worse is the loss of habitat.  Studies have shown that caribou will avoid a burnt area for close to 70 years!</a:t>
            </a:r>
            <a:endParaRPr lang="en-US" dirty="0"/>
          </a:p>
        </p:txBody>
      </p:sp>
      <p:sp>
        <p:nvSpPr>
          <p:cNvPr id="3" name="Title 2"/>
          <p:cNvSpPr>
            <a:spLocks noGrp="1"/>
          </p:cNvSpPr>
          <p:nvPr>
            <p:ph type="title"/>
          </p:nvPr>
        </p:nvSpPr>
        <p:spPr/>
        <p:txBody>
          <a:bodyPr/>
          <a:lstStyle/>
          <a:p>
            <a:endParaRPr lang="en-US"/>
          </a:p>
        </p:txBody>
      </p:sp>
      <p:pic>
        <p:nvPicPr>
          <p:cNvPr id="4" name="Picture 3" descr="39340_106303376091945_100001368505910_47346_4987953_n.jpg"/>
          <p:cNvPicPr>
            <a:picLocks noChangeAspect="1"/>
          </p:cNvPicPr>
          <p:nvPr/>
        </p:nvPicPr>
        <p:blipFill>
          <a:blip r:embed="rId2"/>
          <a:stretch>
            <a:fillRect/>
          </a:stretch>
        </p:blipFill>
        <p:spPr>
          <a:xfrm>
            <a:off x="5486400" y="2362200"/>
            <a:ext cx="3200400" cy="4267200"/>
          </a:xfrm>
          <a:prstGeom prst="rect">
            <a:avLst/>
          </a:prstGeom>
        </p:spPr>
      </p:pic>
      <p:pic>
        <p:nvPicPr>
          <p:cNvPr id="5" name="Picture 4" descr="38104_106306469424969_100001368505910_47370_7279454_n.jpg"/>
          <p:cNvPicPr>
            <a:picLocks noChangeAspect="1"/>
          </p:cNvPicPr>
          <p:nvPr/>
        </p:nvPicPr>
        <p:blipFill>
          <a:blip r:embed="rId3"/>
          <a:stretch>
            <a:fillRect/>
          </a:stretch>
        </p:blipFill>
        <p:spPr>
          <a:xfrm>
            <a:off x="457200" y="3314700"/>
            <a:ext cx="4419600" cy="3314700"/>
          </a:xfrm>
          <a:prstGeom prst="rect">
            <a:avLst/>
          </a:prstGeom>
        </p:spPr>
      </p:pic>
      <p:sp>
        <p:nvSpPr>
          <p:cNvPr id="6" name="TextBox 5"/>
          <p:cNvSpPr txBox="1"/>
          <p:nvPr/>
        </p:nvSpPr>
        <p:spPr>
          <a:xfrm>
            <a:off x="457200" y="2133600"/>
            <a:ext cx="5029200" cy="1200329"/>
          </a:xfrm>
          <a:prstGeom prst="rect">
            <a:avLst/>
          </a:prstGeom>
          <a:noFill/>
        </p:spPr>
        <p:txBody>
          <a:bodyPr wrap="square" rtlCol="0">
            <a:spAutoFit/>
          </a:bodyPr>
          <a:lstStyle/>
          <a:p>
            <a:r>
              <a:rPr lang="en-US" dirty="0" smtClean="0"/>
              <a:t>This fire started on June 16, 2010 and covered 55 727 hectares.  That’s almost the size of Winnipeg!  It burned for over two weeks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w-firedisplay.jpg"/>
          <p:cNvPicPr>
            <a:picLocks noGrp="1" noChangeAspect="1"/>
          </p:cNvPicPr>
          <p:nvPr>
            <p:ph idx="1"/>
          </p:nvPr>
        </p:nvPicPr>
        <p:blipFill>
          <a:blip r:embed="rId2"/>
          <a:stretch>
            <a:fillRect/>
          </a:stretch>
        </p:blipFill>
        <p:spPr>
          <a:xfrm>
            <a:off x="3657600" y="83975"/>
            <a:ext cx="4191000" cy="6774025"/>
          </a:xfrm>
        </p:spPr>
      </p:pic>
      <p:sp>
        <p:nvSpPr>
          <p:cNvPr id="3" name="Title 2"/>
          <p:cNvSpPr>
            <a:spLocks noGrp="1"/>
          </p:cNvSpPr>
          <p:nvPr>
            <p:ph type="title"/>
          </p:nvPr>
        </p:nvSpPr>
        <p:spPr/>
        <p:txBody>
          <a:bodyPr/>
          <a:lstStyle/>
          <a:p>
            <a:endParaRPr lang="en-US"/>
          </a:p>
        </p:txBody>
      </p:sp>
      <p:sp>
        <p:nvSpPr>
          <p:cNvPr id="5" name="TextBox 4"/>
          <p:cNvSpPr txBox="1"/>
          <p:nvPr/>
        </p:nvSpPr>
        <p:spPr>
          <a:xfrm>
            <a:off x="457200" y="2971800"/>
            <a:ext cx="2895600" cy="1200329"/>
          </a:xfrm>
          <a:prstGeom prst="rect">
            <a:avLst/>
          </a:prstGeom>
          <a:noFill/>
        </p:spPr>
        <p:txBody>
          <a:bodyPr wrap="square" rtlCol="0">
            <a:spAutoFit/>
          </a:bodyPr>
          <a:lstStyle/>
          <a:p>
            <a:r>
              <a:rPr lang="en-US" dirty="0" err="1" smtClean="0"/>
              <a:t>http://www.gov.mb.ca/conservation/fire/Fire-Maps/nw-firedisplay.jpg</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lstStyle/>
          <a:p>
            <a:r>
              <a:rPr lang="en-US" dirty="0" smtClean="0"/>
              <a:t>Biologists use population graphs to monitor the changes in a certain species.  </a:t>
            </a:r>
          </a:p>
          <a:p>
            <a:r>
              <a:rPr lang="en-US" dirty="0" smtClean="0"/>
              <a:t>In studying these graphs we must consider both density-dependent and density-independent variables.</a:t>
            </a:r>
          </a:p>
          <a:p>
            <a:r>
              <a:rPr lang="en-US" dirty="0" smtClean="0"/>
              <a:t>Population graphs – especially those considering predator-prey relationships – often have a continuous fluctuating and decreasing pattern.   </a:t>
            </a:r>
            <a:endParaRPr lang="en-US" dirty="0"/>
          </a:p>
        </p:txBody>
      </p:sp>
      <p:sp>
        <p:nvSpPr>
          <p:cNvPr id="3" name="Title 2"/>
          <p:cNvSpPr>
            <a:spLocks noGrp="1"/>
          </p:cNvSpPr>
          <p:nvPr>
            <p:ph type="title"/>
          </p:nvPr>
        </p:nvSpPr>
        <p:spPr/>
        <p:txBody>
          <a:bodyPr/>
          <a:lstStyle/>
          <a:p>
            <a:r>
              <a:rPr lang="en-US" dirty="0" smtClean="0"/>
              <a:t>Graphing a population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rrycapacitygraph.gif"/>
          <p:cNvPicPr>
            <a:picLocks noGrp="1" noChangeAspect="1"/>
          </p:cNvPicPr>
          <p:nvPr>
            <p:ph idx="1"/>
          </p:nvPr>
        </p:nvPicPr>
        <p:blipFill>
          <a:blip r:embed="rId2"/>
          <a:stretch>
            <a:fillRect/>
          </a:stretch>
        </p:blipFill>
        <p:spPr>
          <a:xfrm>
            <a:off x="1752600" y="610045"/>
            <a:ext cx="5419292" cy="5566899"/>
          </a:xfrm>
        </p:spPr>
      </p:pic>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red-prey.gph1.gif"/>
          <p:cNvPicPr>
            <a:picLocks noGrp="1" noChangeAspect="1"/>
          </p:cNvPicPr>
          <p:nvPr>
            <p:ph idx="1"/>
          </p:nvPr>
        </p:nvPicPr>
        <p:blipFill>
          <a:blip r:embed="rId2"/>
          <a:stretch>
            <a:fillRect/>
          </a:stretch>
        </p:blipFill>
        <p:spPr>
          <a:xfrm>
            <a:off x="1219200" y="1066800"/>
            <a:ext cx="6591300" cy="5036429"/>
          </a:xfrm>
        </p:spPr>
      </p:pic>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fb26b54-cfb7-4504-83b8-c0af24d117a0.gif"/>
          <p:cNvPicPr>
            <a:picLocks noGrp="1" noChangeAspect="1"/>
          </p:cNvPicPr>
          <p:nvPr>
            <p:ph idx="1"/>
          </p:nvPr>
        </p:nvPicPr>
        <p:blipFill>
          <a:blip r:embed="rId2"/>
          <a:stretch>
            <a:fillRect/>
          </a:stretch>
        </p:blipFill>
        <p:spPr>
          <a:xfrm>
            <a:off x="457200" y="914400"/>
            <a:ext cx="8543637" cy="5397500"/>
          </a:xfrm>
        </p:spPr>
      </p:pic>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population histogram allows us to compare sexes and age groups within a population. </a:t>
            </a:r>
          </a:p>
          <a:p>
            <a:r>
              <a:rPr lang="en-US" dirty="0" smtClean="0"/>
              <a:t>These histograms can help us to determine trends in a population. </a:t>
            </a:r>
            <a:endParaRPr lang="en-US" dirty="0"/>
          </a:p>
        </p:txBody>
      </p:sp>
      <p:sp>
        <p:nvSpPr>
          <p:cNvPr id="3" name="Title 2"/>
          <p:cNvSpPr>
            <a:spLocks noGrp="1"/>
          </p:cNvSpPr>
          <p:nvPr>
            <p:ph type="title"/>
          </p:nvPr>
        </p:nvSpPr>
        <p:spPr/>
        <p:txBody>
          <a:bodyPr/>
          <a:lstStyle/>
          <a:p>
            <a:r>
              <a:rPr lang="en-US" dirty="0" smtClean="0"/>
              <a:t>Histograms </a:t>
            </a:r>
            <a:endParaRPr lang="en-US" dirty="0"/>
          </a:p>
        </p:txBody>
      </p:sp>
      <p:pic>
        <p:nvPicPr>
          <p:cNvPr id="4" name="Picture 3" descr="histogram3.gif"/>
          <p:cNvPicPr>
            <a:picLocks noChangeAspect="1"/>
          </p:cNvPicPr>
          <p:nvPr/>
        </p:nvPicPr>
        <p:blipFill>
          <a:blip r:embed="rId2"/>
          <a:stretch>
            <a:fillRect/>
          </a:stretch>
        </p:blipFill>
        <p:spPr>
          <a:xfrm>
            <a:off x="5638800" y="3124200"/>
            <a:ext cx="3271294" cy="3200400"/>
          </a:xfrm>
          <a:prstGeom prst="rect">
            <a:avLst/>
          </a:prstGeom>
        </p:spPr>
      </p:pic>
      <p:pic>
        <p:nvPicPr>
          <p:cNvPr id="6" name="Picture 5" descr="examq2.jpg"/>
          <p:cNvPicPr>
            <a:picLocks noChangeAspect="1"/>
          </p:cNvPicPr>
          <p:nvPr/>
        </p:nvPicPr>
        <p:blipFill>
          <a:blip r:embed="rId3"/>
          <a:stretch>
            <a:fillRect/>
          </a:stretch>
        </p:blipFill>
        <p:spPr>
          <a:xfrm>
            <a:off x="0" y="3498715"/>
            <a:ext cx="5638800" cy="33592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9775" y="1143000"/>
            <a:ext cx="7662864" cy="4619625"/>
          </a:xfrm>
        </p:spPr>
        <p:txBody>
          <a:bodyPr/>
          <a:lstStyle/>
          <a:p>
            <a:r>
              <a:rPr lang="en-US" b="1" u="sng" dirty="0" smtClean="0">
                <a:solidFill>
                  <a:schemeClr val="bg2">
                    <a:lumMod val="25000"/>
                  </a:schemeClr>
                </a:solidFill>
                <a:latin typeface="Consolas"/>
                <a:cs typeface="Consolas"/>
              </a:rPr>
              <a:t>Biosphere</a:t>
            </a:r>
            <a:r>
              <a:rPr lang="en-US" dirty="0" smtClean="0">
                <a:solidFill>
                  <a:schemeClr val="bg2">
                    <a:lumMod val="25000"/>
                  </a:schemeClr>
                </a:solidFill>
                <a:latin typeface="Consolas"/>
                <a:cs typeface="Consolas"/>
              </a:rPr>
              <a:t>: Encompasses all ecosystems.  Any place on earth (land and water) and  within the atmosphere that life can exist.</a:t>
            </a:r>
          </a:p>
          <a:p>
            <a:endParaRPr lang="en-US" dirty="0" smtClean="0">
              <a:solidFill>
                <a:schemeClr val="bg2">
                  <a:lumMod val="25000"/>
                </a:schemeClr>
              </a:solidFill>
              <a:latin typeface="Consolas"/>
              <a:cs typeface="Consolas"/>
            </a:endParaRPr>
          </a:p>
          <a:p>
            <a:r>
              <a:rPr lang="en-US" b="1" u="sng" dirty="0" smtClean="0">
                <a:solidFill>
                  <a:schemeClr val="bg2">
                    <a:lumMod val="25000"/>
                  </a:schemeClr>
                </a:solidFill>
                <a:latin typeface="Consolas"/>
                <a:cs typeface="Consolas"/>
              </a:rPr>
              <a:t>Biomass</a:t>
            </a:r>
            <a:r>
              <a:rPr lang="en-US" b="1" dirty="0" smtClean="0">
                <a:solidFill>
                  <a:schemeClr val="bg2">
                    <a:lumMod val="25000"/>
                  </a:schemeClr>
                </a:solidFill>
                <a:latin typeface="Consolas"/>
                <a:cs typeface="Consolas"/>
              </a:rPr>
              <a:t>: </a:t>
            </a:r>
            <a:r>
              <a:rPr lang="en-US" dirty="0" smtClean="0">
                <a:solidFill>
                  <a:schemeClr val="bg2">
                    <a:lumMod val="25000"/>
                  </a:schemeClr>
                </a:solidFill>
                <a:latin typeface="Consolas"/>
                <a:cs typeface="Consolas"/>
              </a:rPr>
              <a:t>The </a:t>
            </a:r>
            <a:r>
              <a:rPr lang="en-US" dirty="0" err="1" smtClean="0">
                <a:solidFill>
                  <a:schemeClr val="bg2">
                    <a:lumMod val="25000"/>
                  </a:schemeClr>
                </a:solidFill>
                <a:latin typeface="Consolas"/>
                <a:cs typeface="Consolas"/>
              </a:rPr>
              <a:t>cumulation</a:t>
            </a:r>
            <a:r>
              <a:rPr lang="en-US" dirty="0" smtClean="0">
                <a:solidFill>
                  <a:schemeClr val="bg2">
                    <a:lumMod val="25000"/>
                  </a:schemeClr>
                </a:solidFill>
                <a:latin typeface="Consolas"/>
                <a:cs typeface="Consolas"/>
              </a:rPr>
              <a:t> of all living matter within the ecosystem. Biomass is measured in weight or by area (</a:t>
            </a:r>
            <a:r>
              <a:rPr lang="en-US" dirty="0" err="1" smtClean="0">
                <a:solidFill>
                  <a:schemeClr val="bg2">
                    <a:lumMod val="25000"/>
                  </a:schemeClr>
                </a:solidFill>
                <a:latin typeface="Consolas"/>
                <a:cs typeface="Consolas"/>
              </a:rPr>
              <a:t>eg</a:t>
            </a:r>
            <a:r>
              <a:rPr lang="en-US" dirty="0" smtClean="0">
                <a:solidFill>
                  <a:schemeClr val="bg2">
                    <a:lumMod val="25000"/>
                  </a:schemeClr>
                </a:solidFill>
                <a:latin typeface="Consolas"/>
                <a:cs typeface="Consolas"/>
              </a:rPr>
              <a:t>. Square meter)</a:t>
            </a:r>
            <a:endParaRPr lang="en-US" u="sng" dirty="0">
              <a:solidFill>
                <a:schemeClr val="bg2">
                  <a:lumMod val="25000"/>
                </a:schemeClr>
              </a:solidFill>
              <a:latin typeface="Consolas"/>
              <a:cs typeface="Consolas"/>
            </a:endParaRPr>
          </a:p>
        </p:txBody>
      </p:sp>
      <p:sp>
        <p:nvSpPr>
          <p:cNvPr id="2" name="Title 1"/>
          <p:cNvSpPr>
            <a:spLocks noGrp="1"/>
          </p:cNvSpPr>
          <p:nvPr>
            <p:ph type="title"/>
          </p:nvPr>
        </p:nvSpPr>
        <p:spPr/>
        <p:txBody>
          <a:bodyPr/>
          <a:lstStyle/>
          <a:p>
            <a:r>
              <a:rPr lang="en-US" b="0" dirty="0" smtClean="0"/>
              <a:t>Definitions</a:t>
            </a:r>
            <a:endParaRPr lang="en-US" b="0" dirty="0"/>
          </a:p>
        </p:txBody>
      </p:sp>
      <p:pic>
        <p:nvPicPr>
          <p:cNvPr id="4" name="Picture 3" descr="krill.jpg"/>
          <p:cNvPicPr>
            <a:picLocks noChangeAspect="1"/>
          </p:cNvPicPr>
          <p:nvPr/>
        </p:nvPicPr>
        <p:blipFill>
          <a:blip r:embed="rId2"/>
          <a:stretch>
            <a:fillRect/>
          </a:stretch>
        </p:blipFill>
        <p:spPr>
          <a:xfrm>
            <a:off x="5430838" y="4751161"/>
            <a:ext cx="3255961" cy="18605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pulationPyramid.php_1.jpg"/>
          <p:cNvPicPr>
            <a:picLocks noChangeAspect="1"/>
          </p:cNvPicPr>
          <p:nvPr/>
        </p:nvPicPr>
        <p:blipFill>
          <a:blip r:embed="rId2"/>
          <a:stretch>
            <a:fillRect/>
          </a:stretch>
        </p:blipFill>
        <p:spPr>
          <a:xfrm>
            <a:off x="698500" y="730250"/>
            <a:ext cx="7747000" cy="53975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ppy1.jpg"/>
          <p:cNvPicPr>
            <a:picLocks noChangeAspect="1"/>
          </p:cNvPicPr>
          <p:nvPr/>
        </p:nvPicPr>
        <p:blipFill>
          <a:blip r:embed="rId2"/>
          <a:stretch>
            <a:fillRect/>
          </a:stretch>
        </p:blipFill>
        <p:spPr>
          <a:xfrm>
            <a:off x="838200" y="561071"/>
            <a:ext cx="7670800" cy="5249179"/>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latin typeface="Consolas"/>
                <a:cs typeface="Consolas"/>
              </a:rPr>
              <a:t>Open population</a:t>
            </a:r>
            <a:r>
              <a:rPr lang="en-US" dirty="0" smtClean="0">
                <a:latin typeface="Consolas"/>
                <a:cs typeface="Consolas"/>
              </a:rPr>
              <a:t>:  Population in which organisms are free to come and go (immigrate and emigrate) </a:t>
            </a:r>
          </a:p>
          <a:p>
            <a:pPr lvl="1"/>
            <a:r>
              <a:rPr lang="en-US" dirty="0" smtClean="0">
                <a:latin typeface="Consolas"/>
                <a:cs typeface="Consolas"/>
              </a:rPr>
              <a:t>ex: Forest, lake</a:t>
            </a:r>
          </a:p>
          <a:p>
            <a:r>
              <a:rPr lang="en-US" b="1" dirty="0" smtClean="0">
                <a:latin typeface="Consolas"/>
                <a:cs typeface="Consolas"/>
              </a:rPr>
              <a:t>Closed population</a:t>
            </a:r>
            <a:r>
              <a:rPr lang="en-US" dirty="0" smtClean="0">
                <a:latin typeface="Consolas"/>
                <a:cs typeface="Consolas"/>
              </a:rPr>
              <a:t>:  Population in which immigration or emigration cannot naturally occur. </a:t>
            </a:r>
          </a:p>
          <a:p>
            <a:pPr lvl="1"/>
            <a:r>
              <a:rPr lang="en-US" dirty="0" smtClean="0">
                <a:latin typeface="Consolas"/>
                <a:cs typeface="Consolas"/>
              </a:rPr>
              <a:t> Ex: aquarium</a:t>
            </a:r>
          </a:p>
          <a:p>
            <a:r>
              <a:rPr lang="en-US" b="1" dirty="0" err="1" smtClean="0">
                <a:latin typeface="Consolas"/>
                <a:cs typeface="Consolas"/>
              </a:rPr>
              <a:t>Natality</a:t>
            </a:r>
            <a:r>
              <a:rPr lang="en-US" dirty="0" smtClean="0">
                <a:latin typeface="Consolas"/>
                <a:cs typeface="Consolas"/>
              </a:rPr>
              <a:t>: Births</a:t>
            </a:r>
          </a:p>
          <a:p>
            <a:r>
              <a:rPr lang="en-US" b="1" dirty="0" smtClean="0">
                <a:latin typeface="Consolas"/>
                <a:cs typeface="Consolas"/>
              </a:rPr>
              <a:t>Mortality</a:t>
            </a:r>
            <a:r>
              <a:rPr lang="en-US" dirty="0" smtClean="0">
                <a:latin typeface="Consolas"/>
                <a:cs typeface="Consolas"/>
              </a:rPr>
              <a:t>: Deaths</a:t>
            </a:r>
          </a:p>
          <a:p>
            <a:endParaRPr lang="en-US" dirty="0" smtClean="0"/>
          </a:p>
          <a:p>
            <a:endParaRPr lang="en-US" dirty="0"/>
          </a:p>
        </p:txBody>
      </p:sp>
      <p:sp>
        <p:nvSpPr>
          <p:cNvPr id="3" name="Title 2"/>
          <p:cNvSpPr>
            <a:spLocks noGrp="1"/>
          </p:cNvSpPr>
          <p:nvPr>
            <p:ph type="title"/>
          </p:nvPr>
        </p:nvSpPr>
        <p:spPr/>
        <p:txBody>
          <a:bodyPr/>
          <a:lstStyle/>
          <a:p>
            <a:r>
              <a:rPr lang="en-US" dirty="0" smtClean="0"/>
              <a:t>Population Growth </a:t>
            </a:r>
            <a:endParaRPr lang="en-US" dirty="0"/>
          </a:p>
        </p:txBody>
      </p:sp>
      <p:pic>
        <p:nvPicPr>
          <p:cNvPr id="4" name="Picture 3" descr="tank"/>
          <p:cNvPicPr>
            <a:picLocks noChangeAspect="1"/>
          </p:cNvPicPr>
          <p:nvPr/>
        </p:nvPicPr>
        <p:blipFill>
          <a:blip r:embed="rId2"/>
          <a:stretch>
            <a:fillRect/>
          </a:stretch>
        </p:blipFill>
        <p:spPr>
          <a:xfrm>
            <a:off x="7010400" y="4343400"/>
            <a:ext cx="1676400" cy="2514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Consolas"/>
                <a:cs typeface="Consolas"/>
              </a:rPr>
              <a:t>In order to determine the change in a population over time, scientists use a population growth formula.</a:t>
            </a:r>
          </a:p>
          <a:p>
            <a:pPr>
              <a:buNone/>
            </a:pPr>
            <a:endParaRPr lang="en-US" dirty="0" smtClean="0">
              <a:latin typeface="Consolas"/>
              <a:cs typeface="Consolas"/>
            </a:endParaRPr>
          </a:p>
          <a:p>
            <a:r>
              <a:rPr lang="en-US" dirty="0" smtClean="0">
                <a:latin typeface="Consolas"/>
                <a:cs typeface="Consolas"/>
              </a:rPr>
              <a:t>This formula considers 4 factors:</a:t>
            </a:r>
          </a:p>
          <a:p>
            <a:pPr lvl="1"/>
            <a:r>
              <a:rPr lang="en-US" dirty="0" smtClean="0">
                <a:latin typeface="Consolas"/>
                <a:cs typeface="Consolas"/>
              </a:rPr>
              <a:t>Births</a:t>
            </a:r>
          </a:p>
          <a:p>
            <a:pPr lvl="1"/>
            <a:r>
              <a:rPr lang="en-US" dirty="0" smtClean="0">
                <a:latin typeface="Consolas"/>
                <a:cs typeface="Consolas"/>
              </a:rPr>
              <a:t>Deaths</a:t>
            </a:r>
          </a:p>
          <a:p>
            <a:pPr lvl="1"/>
            <a:r>
              <a:rPr lang="en-US" dirty="0" smtClean="0">
                <a:latin typeface="Consolas"/>
                <a:cs typeface="Consolas"/>
              </a:rPr>
              <a:t>Immigration</a:t>
            </a:r>
          </a:p>
          <a:p>
            <a:pPr lvl="1"/>
            <a:r>
              <a:rPr lang="en-US" dirty="0" smtClean="0">
                <a:latin typeface="Consolas"/>
                <a:cs typeface="Consolas"/>
              </a:rPr>
              <a:t>Emigration</a:t>
            </a:r>
          </a:p>
          <a:p>
            <a:pPr lvl="1"/>
            <a:endParaRPr lang="en-US" dirty="0"/>
          </a:p>
        </p:txBody>
      </p:sp>
      <p:sp>
        <p:nvSpPr>
          <p:cNvPr id="3" name="Title 2"/>
          <p:cNvSpPr>
            <a:spLocks noGrp="1"/>
          </p:cNvSpPr>
          <p:nvPr>
            <p:ph type="title"/>
          </p:nvPr>
        </p:nvSpPr>
        <p:spPr/>
        <p:txBody>
          <a:bodyPr/>
          <a:lstStyle/>
          <a:p>
            <a:r>
              <a:rPr lang="en-US" dirty="0" smtClean="0"/>
              <a:t>Population Growth</a:t>
            </a:r>
            <a:endParaRPr lang="en-US" dirty="0"/>
          </a:p>
        </p:txBody>
      </p:sp>
      <p:pic>
        <p:nvPicPr>
          <p:cNvPr id="4" name="Picture 3" descr="question"/>
          <p:cNvPicPr>
            <a:picLocks noChangeAspect="1"/>
          </p:cNvPicPr>
          <p:nvPr/>
        </p:nvPicPr>
        <p:blipFill>
          <a:blip r:embed="rId2"/>
          <a:stretch>
            <a:fillRect/>
          </a:stretch>
        </p:blipFill>
        <p:spPr>
          <a:xfrm>
            <a:off x="6629400" y="3810000"/>
            <a:ext cx="1524000" cy="27709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2000" b="1" dirty="0" smtClean="0"/>
              <a:t>Population Growth=(</a:t>
            </a:r>
            <a:r>
              <a:rPr lang="en-US" sz="2000" b="1" dirty="0" err="1" smtClean="0"/>
              <a:t>births+immigration)-(deaths+emigration</a:t>
            </a:r>
            <a:r>
              <a:rPr lang="en-US" sz="2000" b="1" dirty="0" smtClean="0"/>
              <a:t>)</a:t>
            </a:r>
          </a:p>
          <a:p>
            <a:pPr>
              <a:buNone/>
            </a:pPr>
            <a:endParaRPr lang="en-US" sz="2000" dirty="0" smtClean="0"/>
          </a:p>
          <a:p>
            <a:pPr algn="ctr">
              <a:buNone/>
            </a:pPr>
            <a:r>
              <a:rPr lang="en-US" sz="2800" b="1" dirty="0" smtClean="0"/>
              <a:t>PG = (B+I) – (D+E)</a:t>
            </a:r>
          </a:p>
          <a:p>
            <a:pPr algn="ctr">
              <a:buNone/>
            </a:pPr>
            <a:endParaRPr lang="en-US" sz="2800" b="1" dirty="0" smtClean="0"/>
          </a:p>
          <a:p>
            <a:pPr algn="ctr">
              <a:buNone/>
            </a:pPr>
            <a:r>
              <a:rPr lang="en-US" sz="2800" b="1" dirty="0" smtClean="0">
                <a:latin typeface="Consolas"/>
                <a:cs typeface="Consolas"/>
              </a:rPr>
              <a:t>Remember: </a:t>
            </a:r>
            <a:r>
              <a:rPr lang="en-US" sz="2800" dirty="0" smtClean="0">
                <a:latin typeface="Consolas"/>
                <a:cs typeface="Consolas"/>
              </a:rPr>
              <a:t>This formula gives us the population GROWTH or change in population.  The formula does NOT determine the actual number of organisms in the population. </a:t>
            </a:r>
            <a:endParaRPr lang="en-US" sz="2800" dirty="0">
              <a:latin typeface="Consolas"/>
              <a:cs typeface="Consolas"/>
            </a:endParaRPr>
          </a:p>
        </p:txBody>
      </p:sp>
      <p:sp>
        <p:nvSpPr>
          <p:cNvPr id="3" name="Title 2"/>
          <p:cNvSpPr>
            <a:spLocks noGrp="1"/>
          </p:cNvSpPr>
          <p:nvPr>
            <p:ph type="title"/>
          </p:nvPr>
        </p:nvSpPr>
        <p:spPr/>
        <p:txBody>
          <a:bodyPr/>
          <a:lstStyle/>
          <a:p>
            <a:r>
              <a:rPr lang="en-US" dirty="0" smtClean="0"/>
              <a:t>Population Growth Formula</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71872"/>
          </a:xfrm>
        </p:spPr>
        <p:txBody>
          <a:bodyPr>
            <a:normAutofit fontScale="92500" lnSpcReduction="10000"/>
          </a:bodyPr>
          <a:lstStyle/>
          <a:p>
            <a:pPr>
              <a:buNone/>
            </a:pPr>
            <a:r>
              <a:rPr lang="en-US" sz="2000" dirty="0" smtClean="0">
                <a:latin typeface="Consolas"/>
                <a:cs typeface="Consolas"/>
              </a:rPr>
              <a:t>It has been a cold year and a population of coyotes is feeling the effects.  During the year 12 pups were born, but 5 died.  9 coyotes left the population to find more food, however, the pack welcomed 2 from the pack across the river.  What was the population growth?</a:t>
            </a:r>
          </a:p>
          <a:p>
            <a:pPr>
              <a:buNone/>
            </a:pPr>
            <a:endParaRPr lang="en-US" sz="2000" dirty="0" smtClean="0">
              <a:latin typeface="Consolas"/>
              <a:cs typeface="Consolas"/>
            </a:endParaRPr>
          </a:p>
          <a:p>
            <a:r>
              <a:rPr lang="en-US" sz="2400" b="1" dirty="0" smtClean="0"/>
              <a:t>PG = (B+I) – (D+E)</a:t>
            </a:r>
          </a:p>
          <a:p>
            <a:endParaRPr lang="en-US" sz="2400" b="1" dirty="0" smtClean="0"/>
          </a:p>
          <a:p>
            <a:r>
              <a:rPr lang="en-US" sz="2400" b="1" dirty="0" smtClean="0"/>
              <a:t>PG = (12+2) – (5+9)</a:t>
            </a:r>
          </a:p>
          <a:p>
            <a:endParaRPr lang="en-US" sz="2400" b="1" dirty="0" smtClean="0"/>
          </a:p>
          <a:p>
            <a:r>
              <a:rPr lang="en-US" sz="2400" b="1" dirty="0" smtClean="0"/>
              <a:t>PG = (14) – (14)</a:t>
            </a:r>
          </a:p>
          <a:p>
            <a:endParaRPr lang="en-US" sz="2400" b="1" dirty="0" smtClean="0"/>
          </a:p>
          <a:p>
            <a:r>
              <a:rPr lang="en-US" sz="2400" b="1" dirty="0" smtClean="0"/>
              <a:t>PG = 0</a:t>
            </a:r>
          </a:p>
          <a:p>
            <a:pPr>
              <a:buNone/>
            </a:pPr>
            <a:endParaRPr lang="en-US" sz="2400" b="1" dirty="0" smtClean="0"/>
          </a:p>
          <a:p>
            <a:pPr>
              <a:buNone/>
            </a:pPr>
            <a:r>
              <a:rPr lang="en-US" dirty="0" smtClean="0"/>
              <a:t>  </a:t>
            </a:r>
            <a:endParaRPr lang="en-US" dirty="0"/>
          </a:p>
        </p:txBody>
      </p:sp>
      <p:sp>
        <p:nvSpPr>
          <p:cNvPr id="3" name="Title 2"/>
          <p:cNvSpPr>
            <a:spLocks noGrp="1"/>
          </p:cNvSpPr>
          <p:nvPr>
            <p:ph type="title"/>
          </p:nvPr>
        </p:nvSpPr>
        <p:spPr/>
        <p:txBody>
          <a:bodyPr/>
          <a:lstStyle/>
          <a:p>
            <a:r>
              <a:rPr lang="en-US" dirty="0" smtClean="0"/>
              <a:t>Let’s try one out!</a:t>
            </a:r>
            <a:endParaRPr lang="en-US" dirty="0"/>
          </a:p>
        </p:txBody>
      </p:sp>
      <p:pic>
        <p:nvPicPr>
          <p:cNvPr id="4" name="Picture 3" descr="coyote.jpg"/>
          <p:cNvPicPr>
            <a:picLocks noChangeAspect="1"/>
          </p:cNvPicPr>
          <p:nvPr/>
        </p:nvPicPr>
        <p:blipFill>
          <a:blip r:embed="rId2"/>
          <a:stretch>
            <a:fillRect/>
          </a:stretch>
        </p:blipFill>
        <p:spPr>
          <a:xfrm>
            <a:off x="5105400" y="3981450"/>
            <a:ext cx="3429000" cy="2571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600200"/>
            <a:ext cx="8153400" cy="3416320"/>
          </a:xfrm>
          <a:prstGeom prst="rect">
            <a:avLst/>
          </a:prstGeom>
          <a:noFill/>
        </p:spPr>
        <p:txBody>
          <a:bodyPr wrap="square" rtlCol="0">
            <a:spAutoFit/>
          </a:bodyPr>
          <a:lstStyle/>
          <a:p>
            <a:pPr marL="342900" indent="-342900">
              <a:buAutoNum type="arabicParenR"/>
            </a:pPr>
            <a:r>
              <a:rPr lang="en-US" dirty="0" smtClean="0"/>
              <a:t>Biologists want to study population growth of ladybugs in two weeks. In a small ecosystem 137 ladybugs die and 213 are born.  187 leave the population and 98 immigrate in.  What is the change in population?</a:t>
            </a:r>
          </a:p>
          <a:p>
            <a:pPr marL="342900" indent="-342900"/>
            <a:endParaRPr lang="en-US" dirty="0" smtClean="0"/>
          </a:p>
          <a:p>
            <a:pPr marL="342900" indent="-342900">
              <a:buAutoNum type="arabicParenR"/>
            </a:pPr>
            <a:r>
              <a:rPr lang="en-US" dirty="0" smtClean="0"/>
              <a:t>In a flock of migrating Canada Geese, 28 decide to stop in California and not come home.  9 die on the hard journey home.  Back in Winnipeg, 36 new chicks are born and 12 join in from another flock.  What is the population growth at the end of the season?</a:t>
            </a:r>
          </a:p>
          <a:p>
            <a:pPr marL="342900" indent="-342900"/>
            <a:endParaRPr lang="en-US" dirty="0" smtClean="0"/>
          </a:p>
          <a:p>
            <a:pPr marL="342900" indent="-342900">
              <a:buAutoNum type="arabicParenR"/>
            </a:pPr>
            <a:r>
              <a:rPr lang="en-US" dirty="0" smtClean="0"/>
              <a:t>If we know that the population of geese was 96 at the beginning of the migration,  what is the population now?   </a:t>
            </a:r>
            <a:endParaRPr lang="en-US" dirty="0"/>
          </a:p>
        </p:txBody>
      </p:sp>
      <p:sp>
        <p:nvSpPr>
          <p:cNvPr id="9" name="Title 8"/>
          <p:cNvSpPr>
            <a:spLocks noGrp="1"/>
          </p:cNvSpPr>
          <p:nvPr>
            <p:ph type="title"/>
          </p:nvPr>
        </p:nvSpPr>
        <p:spPr/>
        <p:txBody>
          <a:bodyPr/>
          <a:lstStyle/>
          <a:p>
            <a:r>
              <a:rPr lang="en-US" dirty="0" smtClean="0"/>
              <a:t>On Your Own..</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buNone/>
            </a:pPr>
            <a:r>
              <a:rPr lang="en-US" sz="1800" dirty="0" smtClean="0"/>
              <a:t>Biologists want to study population growth of ladybugs in two weeks. In a small ecosystem 137 ladybugs die and 213 are born.  187 leave the population and 98 immigrate in.  What is the change in population?</a:t>
            </a:r>
          </a:p>
          <a:p>
            <a:pPr>
              <a:buNone/>
            </a:pPr>
            <a:endParaRPr lang="en-US" sz="2400" dirty="0" smtClean="0">
              <a:latin typeface="Consolas"/>
              <a:cs typeface="Consolas"/>
            </a:endParaRPr>
          </a:p>
          <a:p>
            <a:r>
              <a:rPr lang="en-US" sz="2800" b="1" dirty="0" smtClean="0"/>
              <a:t>PG = (B+I) – (D+E)</a:t>
            </a:r>
          </a:p>
          <a:p>
            <a:r>
              <a:rPr lang="en-US" b="1" dirty="0" smtClean="0"/>
              <a:t>PG = (213+98) – (137+187)</a:t>
            </a:r>
          </a:p>
          <a:p>
            <a:r>
              <a:rPr lang="en-US" b="1" dirty="0" smtClean="0"/>
              <a:t>PG = (311) – (324)</a:t>
            </a:r>
          </a:p>
          <a:p>
            <a:r>
              <a:rPr lang="en-US" b="1" dirty="0" smtClean="0"/>
              <a:t>PG = -13</a:t>
            </a:r>
          </a:p>
          <a:p>
            <a:r>
              <a:rPr lang="en-US" b="1" dirty="0" smtClean="0"/>
              <a:t>There are 13 less ladybugs in the population after two weeks</a:t>
            </a:r>
            <a:endParaRPr lang="en-US" b="1" dirty="0"/>
          </a:p>
        </p:txBody>
      </p:sp>
      <p:sp>
        <p:nvSpPr>
          <p:cNvPr id="4" name="Title 3"/>
          <p:cNvSpPr>
            <a:spLocks noGrp="1"/>
          </p:cNvSpPr>
          <p:nvPr>
            <p:ph type="title"/>
          </p:nvPr>
        </p:nvSpPr>
        <p:spPr/>
        <p:txBody>
          <a:bodyPr/>
          <a:lstStyle/>
          <a:p>
            <a:r>
              <a:rPr lang="en-US" dirty="0" smtClean="0"/>
              <a:t>Ladybugs</a:t>
            </a:r>
            <a:endParaRPr lang="en-US" dirty="0"/>
          </a:p>
        </p:txBody>
      </p:sp>
      <p:pic>
        <p:nvPicPr>
          <p:cNvPr id="6" name="Picture 5" descr="lady"/>
          <p:cNvPicPr>
            <a:picLocks noChangeAspect="1"/>
          </p:cNvPicPr>
          <p:nvPr/>
        </p:nvPicPr>
        <p:blipFill>
          <a:blip r:embed="rId2"/>
          <a:stretch>
            <a:fillRect/>
          </a:stretch>
        </p:blipFill>
        <p:spPr>
          <a:xfrm>
            <a:off x="6324600" y="2743200"/>
            <a:ext cx="1905000" cy="1905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b="1" dirty="0" smtClean="0"/>
              <a:t>In a flock of migrating Canada Geese, 28 decide to stop in California and not come home.  9 die on the hard journey home.  Back in Winnipeg, 36 new chicks are born and 12 join in from another flock.  What is the population growth at the end of the season?</a:t>
            </a:r>
          </a:p>
          <a:p>
            <a:r>
              <a:rPr lang="en-US" sz="1800" dirty="0" smtClean="0"/>
              <a:t>PG = (B+I) – (D+E)</a:t>
            </a:r>
          </a:p>
          <a:p>
            <a:r>
              <a:rPr lang="en-US" sz="1800" dirty="0" smtClean="0"/>
              <a:t>PG = (36+12) – (9+28)</a:t>
            </a:r>
          </a:p>
          <a:p>
            <a:r>
              <a:rPr lang="en-US" sz="1800" dirty="0" smtClean="0"/>
              <a:t>PG = (48) – (37)</a:t>
            </a:r>
          </a:p>
          <a:p>
            <a:r>
              <a:rPr lang="en-US" sz="1800" dirty="0" smtClean="0"/>
              <a:t>PG = 11</a:t>
            </a:r>
          </a:p>
          <a:p>
            <a:r>
              <a:rPr lang="en-US" sz="1800" dirty="0" smtClean="0"/>
              <a:t>There are 11 more geese at the end of the season</a:t>
            </a:r>
          </a:p>
          <a:p>
            <a:pPr>
              <a:buNone/>
            </a:pPr>
            <a:endParaRPr lang="en-US" sz="1800" dirty="0" smtClean="0"/>
          </a:p>
          <a:p>
            <a:r>
              <a:rPr lang="en-US" sz="1800" b="1" dirty="0" smtClean="0"/>
              <a:t>If we know that the population of geese was 96 at the beginning of the migration,  what is the population now?   </a:t>
            </a:r>
          </a:p>
          <a:p>
            <a:r>
              <a:rPr lang="en-US" sz="1800" dirty="0" smtClean="0"/>
              <a:t>96 + 11 = 107  </a:t>
            </a:r>
          </a:p>
          <a:p>
            <a:endParaRPr lang="en-US" sz="1800" dirty="0" smtClean="0"/>
          </a:p>
          <a:p>
            <a:endParaRPr lang="en-US" dirty="0"/>
          </a:p>
        </p:txBody>
      </p:sp>
      <p:sp>
        <p:nvSpPr>
          <p:cNvPr id="3" name="Title 2"/>
          <p:cNvSpPr>
            <a:spLocks noGrp="1"/>
          </p:cNvSpPr>
          <p:nvPr>
            <p:ph type="title"/>
          </p:nvPr>
        </p:nvSpPr>
        <p:spPr/>
        <p:txBody>
          <a:bodyPr/>
          <a:lstStyle/>
          <a:p>
            <a:r>
              <a:rPr lang="en-US" dirty="0" smtClean="0"/>
              <a:t>Canada Geese</a:t>
            </a:r>
            <a:endParaRPr lang="en-US" dirty="0"/>
          </a:p>
        </p:txBody>
      </p:sp>
      <p:pic>
        <p:nvPicPr>
          <p:cNvPr id="4" name="Picture 3" descr="goose.jpg"/>
          <p:cNvPicPr>
            <a:picLocks noChangeAspect="1"/>
          </p:cNvPicPr>
          <p:nvPr/>
        </p:nvPicPr>
        <p:blipFill>
          <a:blip r:embed="rId2"/>
          <a:stretch>
            <a:fillRect/>
          </a:stretch>
        </p:blipFill>
        <p:spPr>
          <a:xfrm>
            <a:off x="6553200" y="4914900"/>
            <a:ext cx="2590800" cy="1943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orld-Population-Growth-2050.JPG"/>
          <p:cNvPicPr>
            <a:picLocks noGrp="1" noChangeAspect="1"/>
          </p:cNvPicPr>
          <p:nvPr>
            <p:ph idx="1"/>
          </p:nvPr>
        </p:nvPicPr>
        <p:blipFill>
          <a:blip r:embed="rId2"/>
          <a:stretch>
            <a:fillRect/>
          </a:stretch>
        </p:blipFill>
        <p:spPr>
          <a:xfrm>
            <a:off x="457200" y="685800"/>
            <a:ext cx="8147321" cy="5690394"/>
          </a:xfrm>
        </p:spPr>
      </p:pic>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334000"/>
          </a:xfrm>
        </p:spPr>
        <p:txBody>
          <a:bodyPr/>
          <a:lstStyle/>
          <a:p>
            <a:r>
              <a:rPr lang="en-US" b="1" u="sng" dirty="0" smtClean="0">
                <a:solidFill>
                  <a:schemeClr val="bg2">
                    <a:lumMod val="25000"/>
                  </a:schemeClr>
                </a:solidFill>
                <a:latin typeface="Consolas"/>
                <a:cs typeface="Consolas"/>
              </a:rPr>
              <a:t>Population</a:t>
            </a:r>
            <a:r>
              <a:rPr lang="en-US" b="1" dirty="0" smtClean="0">
                <a:solidFill>
                  <a:schemeClr val="bg2">
                    <a:lumMod val="25000"/>
                  </a:schemeClr>
                </a:solidFill>
                <a:latin typeface="Consolas"/>
                <a:cs typeface="Consolas"/>
              </a:rPr>
              <a:t>: </a:t>
            </a:r>
            <a:r>
              <a:rPr lang="en-US" dirty="0" smtClean="0">
                <a:solidFill>
                  <a:schemeClr val="bg2">
                    <a:lumMod val="25000"/>
                  </a:schemeClr>
                </a:solidFill>
                <a:latin typeface="Consolas"/>
                <a:cs typeface="Consolas"/>
              </a:rPr>
              <a:t>A group of organisms of the same species that exist in the same place at the same time.  Members of a population can join or leave.  A population can change with birth and death, immigration and emigration.</a:t>
            </a:r>
          </a:p>
          <a:p>
            <a:endParaRPr lang="en-US" dirty="0" smtClean="0">
              <a:solidFill>
                <a:schemeClr val="bg2">
                  <a:lumMod val="25000"/>
                </a:schemeClr>
              </a:solidFill>
              <a:latin typeface="Consolas"/>
              <a:cs typeface="Consolas"/>
            </a:endParaRPr>
          </a:p>
          <a:p>
            <a:r>
              <a:rPr lang="en-US" b="1" u="sng" dirty="0" smtClean="0">
                <a:solidFill>
                  <a:schemeClr val="bg2">
                    <a:lumMod val="25000"/>
                  </a:schemeClr>
                </a:solidFill>
                <a:latin typeface="Consolas"/>
                <a:cs typeface="Consolas"/>
              </a:rPr>
              <a:t>Carrying Capacity</a:t>
            </a:r>
            <a:r>
              <a:rPr lang="en-US" dirty="0" smtClean="0">
                <a:solidFill>
                  <a:schemeClr val="bg2">
                    <a:lumMod val="25000"/>
                  </a:schemeClr>
                </a:solidFill>
                <a:latin typeface="Consolas"/>
                <a:cs typeface="Consolas"/>
              </a:rPr>
              <a:t>: The optimum number of organisms of a particular species that can be supported by a particular environment. Populations usually fluctuate below the carrying capacity. </a:t>
            </a:r>
            <a:endParaRPr lang="en-US" b="1" u="sng" dirty="0" smtClean="0">
              <a:solidFill>
                <a:schemeClr val="bg2">
                  <a:lumMod val="25000"/>
                </a:schemeClr>
              </a:solidFill>
              <a:latin typeface="Consolas"/>
              <a:cs typeface="Consolas"/>
            </a:endParaRPr>
          </a:p>
          <a:p>
            <a:endParaRPr lang="en-US" dirty="0" smtClean="0">
              <a:solidFill>
                <a:schemeClr val="bg2">
                  <a:lumMod val="25000"/>
                </a:schemeClr>
              </a:solidFill>
              <a:latin typeface="Consolas"/>
              <a:cs typeface="Consolas"/>
            </a:endParaRPr>
          </a:p>
        </p:txBody>
      </p:sp>
      <p:sp>
        <p:nvSpPr>
          <p:cNvPr id="3" name="Title 2"/>
          <p:cNvSpPr>
            <a:spLocks noGrp="1"/>
          </p:cNvSpPr>
          <p:nvPr>
            <p:ph type="title"/>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razpop.gif"/>
          <p:cNvPicPr>
            <a:picLocks noGrp="1" noChangeAspect="1"/>
          </p:cNvPicPr>
          <p:nvPr>
            <p:ph idx="1"/>
          </p:nvPr>
        </p:nvPicPr>
        <p:blipFill>
          <a:blip r:embed="rId2"/>
          <a:stretch>
            <a:fillRect/>
          </a:stretch>
        </p:blipFill>
        <p:spPr>
          <a:xfrm>
            <a:off x="3234855" y="1417638"/>
            <a:ext cx="5909146" cy="5440362"/>
          </a:xfrm>
        </p:spPr>
      </p:pic>
      <p:sp>
        <p:nvSpPr>
          <p:cNvPr id="3" name="Title 2"/>
          <p:cNvSpPr>
            <a:spLocks noGrp="1"/>
          </p:cNvSpPr>
          <p:nvPr>
            <p:ph type="title"/>
          </p:nvPr>
        </p:nvSpPr>
        <p:spPr/>
        <p:txBody>
          <a:bodyPr/>
          <a:lstStyle/>
          <a:p>
            <a:r>
              <a:rPr lang="en-US" dirty="0" smtClean="0"/>
              <a:t>Review</a:t>
            </a:r>
            <a:endParaRPr lang="en-US" dirty="0"/>
          </a:p>
        </p:txBody>
      </p:sp>
      <p:sp>
        <p:nvSpPr>
          <p:cNvPr id="5" name="TextBox 4"/>
          <p:cNvSpPr txBox="1"/>
          <p:nvPr/>
        </p:nvSpPr>
        <p:spPr>
          <a:xfrm>
            <a:off x="457200" y="2514600"/>
            <a:ext cx="2592852" cy="923330"/>
          </a:xfrm>
          <a:prstGeom prst="rect">
            <a:avLst/>
          </a:prstGeom>
          <a:noFill/>
        </p:spPr>
        <p:txBody>
          <a:bodyPr wrap="none" rtlCol="0">
            <a:spAutoFit/>
          </a:bodyPr>
          <a:lstStyle/>
          <a:p>
            <a:r>
              <a:rPr lang="en-US" dirty="0" smtClean="0"/>
              <a:t>What conclusions can</a:t>
            </a:r>
          </a:p>
          <a:p>
            <a:r>
              <a:rPr lang="en-US" dirty="0" smtClean="0"/>
              <a:t>we make about the </a:t>
            </a:r>
          </a:p>
          <a:p>
            <a:r>
              <a:rPr lang="en-US" dirty="0" smtClean="0"/>
              <a:t>population of Brazil?</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4.jpg"/>
          <p:cNvPicPr>
            <a:picLocks noGrp="1" noChangeAspect="1"/>
          </p:cNvPicPr>
          <p:nvPr>
            <p:ph idx="1"/>
          </p:nvPr>
        </p:nvPicPr>
        <p:blipFill>
          <a:blip r:embed="rId2"/>
          <a:srcRect t="34854"/>
          <a:stretch>
            <a:fillRect/>
          </a:stretch>
        </p:blipFill>
        <p:spPr>
          <a:xfrm>
            <a:off x="2209800" y="1071200"/>
            <a:ext cx="6747095" cy="5786800"/>
          </a:xfrm>
        </p:spPr>
      </p:pic>
      <p:sp>
        <p:nvSpPr>
          <p:cNvPr id="3" name="Title 2"/>
          <p:cNvSpPr>
            <a:spLocks noGrp="1"/>
          </p:cNvSpPr>
          <p:nvPr>
            <p:ph type="title"/>
          </p:nvPr>
        </p:nvSpPr>
        <p:spPr/>
        <p:txBody>
          <a:bodyPr/>
          <a:lstStyle/>
          <a:p>
            <a:endParaRPr lang="en-US" dirty="0"/>
          </a:p>
        </p:txBody>
      </p:sp>
      <p:sp>
        <p:nvSpPr>
          <p:cNvPr id="5" name="TextBox 4"/>
          <p:cNvSpPr txBox="1"/>
          <p:nvPr/>
        </p:nvSpPr>
        <p:spPr>
          <a:xfrm>
            <a:off x="685800" y="2514600"/>
            <a:ext cx="1578001" cy="646331"/>
          </a:xfrm>
          <a:prstGeom prst="rect">
            <a:avLst/>
          </a:prstGeom>
          <a:noFill/>
        </p:spPr>
        <p:txBody>
          <a:bodyPr wrap="none" rtlCol="0">
            <a:spAutoFit/>
          </a:bodyPr>
          <a:lstStyle/>
          <a:p>
            <a:r>
              <a:rPr lang="en-US" dirty="0" smtClean="0"/>
              <a:t>What do you </a:t>
            </a:r>
          </a:p>
          <a:p>
            <a:r>
              <a:rPr lang="en-US" dirty="0" smtClean="0"/>
              <a:t>Notice here?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66928" indent="-457200"/>
            <a:r>
              <a:rPr lang="en-US" sz="1800" dirty="0" smtClean="0">
                <a:latin typeface="Consolas"/>
                <a:cs typeface="Consolas"/>
              </a:rPr>
              <a:t>A herd of Barren-Ground caribou move into Manitoba from Nunavut.  While traveling thousands of kilometers, 86 die from the harsh conditions.  47 decide the competition for food is too tough so they go find another herd.  Once in Manitoba, the herd is joined by 28 new Caribou and 94 calves are born.  What is the population growth?</a:t>
            </a:r>
          </a:p>
          <a:p>
            <a:pPr marL="566928" indent="-457200">
              <a:buNone/>
            </a:pPr>
            <a:r>
              <a:rPr lang="en-US" sz="1800" dirty="0" smtClean="0">
                <a:latin typeface="Consolas"/>
                <a:cs typeface="Consolas"/>
              </a:rPr>
              <a:t> </a:t>
            </a:r>
          </a:p>
          <a:p>
            <a:pPr marL="566928" indent="-457200"/>
            <a:r>
              <a:rPr lang="en-US" sz="1800" dirty="0" smtClean="0">
                <a:latin typeface="Consolas"/>
                <a:cs typeface="Consolas"/>
              </a:rPr>
              <a:t>If the herd had 846 Caribou to begin with, what is the new population?</a:t>
            </a:r>
          </a:p>
        </p:txBody>
      </p:sp>
      <p:sp>
        <p:nvSpPr>
          <p:cNvPr id="3" name="Title 2"/>
          <p:cNvSpPr>
            <a:spLocks noGrp="1"/>
          </p:cNvSpPr>
          <p:nvPr>
            <p:ph type="title"/>
          </p:nvPr>
        </p:nvSpPr>
        <p:spPr/>
        <p:txBody>
          <a:bodyPr/>
          <a:lstStyle/>
          <a:p>
            <a:r>
              <a:rPr lang="en-US" dirty="0" smtClean="0"/>
              <a:t>Population Growth Formula</a:t>
            </a:r>
            <a:endParaRPr lang="en-US" dirty="0"/>
          </a:p>
        </p:txBody>
      </p:sp>
      <p:sp>
        <p:nvSpPr>
          <p:cNvPr id="4" name="Rectangle 3"/>
          <p:cNvSpPr/>
          <p:nvPr/>
        </p:nvSpPr>
        <p:spPr>
          <a:xfrm>
            <a:off x="457200" y="4286294"/>
            <a:ext cx="7543800" cy="1015663"/>
          </a:xfrm>
          <a:prstGeom prst="rect">
            <a:avLst/>
          </a:prstGeom>
        </p:spPr>
        <p:txBody>
          <a:bodyPr wrap="square">
            <a:spAutoFit/>
          </a:bodyPr>
          <a:lstStyle/>
          <a:p>
            <a:pPr algn="ctr">
              <a:buNone/>
            </a:pPr>
            <a:r>
              <a:rPr lang="en-US" b="1" dirty="0" smtClean="0"/>
              <a:t>Population Growth=(</a:t>
            </a:r>
            <a:r>
              <a:rPr lang="en-US" b="1" dirty="0" err="1" smtClean="0"/>
              <a:t>births+immigration)-(deaths+emigration</a:t>
            </a:r>
            <a:r>
              <a:rPr lang="en-US" b="1" dirty="0" smtClean="0"/>
              <a:t>)</a:t>
            </a:r>
          </a:p>
          <a:p>
            <a:pPr algn="ctr">
              <a:buNone/>
            </a:pPr>
            <a:endParaRPr lang="en-US" dirty="0" smtClean="0"/>
          </a:p>
          <a:p>
            <a:pPr algn="ctr">
              <a:buNone/>
            </a:pPr>
            <a:r>
              <a:rPr lang="en-US" sz="2400" b="1" dirty="0" smtClean="0"/>
              <a:t>PG = (B+I) – (D+E)</a:t>
            </a:r>
            <a:endParaRPr lang="en-US" dirty="0"/>
          </a:p>
        </p:txBody>
      </p:sp>
      <p:pic>
        <p:nvPicPr>
          <p:cNvPr id="5" name="Picture 3" descr="C:\Documents and Settings\jcase2\Desktop\wc.jpg"/>
          <p:cNvPicPr>
            <a:picLocks noChangeAspect="1" noChangeArrowheads="1"/>
          </p:cNvPicPr>
          <p:nvPr/>
        </p:nvPicPr>
        <p:blipFill>
          <a:blip r:embed="rId2"/>
          <a:srcRect/>
          <a:stretch>
            <a:fillRect/>
          </a:stretch>
        </p:blipFill>
        <p:spPr bwMode="auto">
          <a:xfrm>
            <a:off x="6219825" y="4794126"/>
            <a:ext cx="2466975" cy="184785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b="1" dirty="0" smtClean="0"/>
              <a:t>PG = (B+I) – (D+E)</a:t>
            </a:r>
          </a:p>
          <a:p>
            <a:r>
              <a:rPr lang="en-US" sz="2400" dirty="0" smtClean="0"/>
              <a:t>PG = (94+28) – (86+47)</a:t>
            </a:r>
          </a:p>
          <a:p>
            <a:r>
              <a:rPr lang="en-US" sz="2400" dirty="0" smtClean="0"/>
              <a:t>PG = (122) – (133)</a:t>
            </a:r>
          </a:p>
          <a:p>
            <a:r>
              <a:rPr lang="en-US" sz="2400" dirty="0" smtClean="0"/>
              <a:t>PG = -11</a:t>
            </a:r>
          </a:p>
          <a:p>
            <a:r>
              <a:rPr lang="en-US" sz="2400" dirty="0" smtClean="0"/>
              <a:t>There are 11 less caribou in the population</a:t>
            </a:r>
          </a:p>
          <a:p>
            <a:endParaRPr lang="en-US" sz="2400" dirty="0" smtClean="0"/>
          </a:p>
          <a:p>
            <a:r>
              <a:rPr lang="en-US" sz="2400" dirty="0" smtClean="0"/>
              <a:t>846 -11= 835</a:t>
            </a:r>
          </a:p>
          <a:p>
            <a:r>
              <a:rPr lang="en-US" sz="2400" dirty="0" smtClean="0"/>
              <a:t>The new population number is 835</a:t>
            </a:r>
          </a:p>
          <a:p>
            <a:endParaRPr lang="en-US" dirty="0" smtClean="0"/>
          </a:p>
          <a:p>
            <a:pPr>
              <a:buNone/>
            </a:pPr>
            <a:r>
              <a:rPr lang="en-US" dirty="0" smtClean="0"/>
              <a:t> </a:t>
            </a:r>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cosystem.jpeg"/>
          <p:cNvPicPr>
            <a:picLocks noChangeAspect="1"/>
          </p:cNvPicPr>
          <p:nvPr/>
        </p:nvPicPr>
        <p:blipFill>
          <a:blip r:embed="rId2"/>
          <a:stretch>
            <a:fillRect/>
          </a:stretch>
        </p:blipFill>
        <p:spPr>
          <a:xfrm>
            <a:off x="0" y="533400"/>
            <a:ext cx="9144000" cy="6095999"/>
          </a:xfrm>
          <a:prstGeom prst="rect">
            <a:avLst/>
          </a:prstGeom>
        </p:spPr>
      </p:pic>
      <p:sp>
        <p:nvSpPr>
          <p:cNvPr id="2" name="Content Placeholder 1"/>
          <p:cNvSpPr>
            <a:spLocks noGrp="1"/>
          </p:cNvSpPr>
          <p:nvPr>
            <p:ph idx="1"/>
          </p:nvPr>
        </p:nvSpPr>
        <p:spPr>
          <a:xfrm>
            <a:off x="457200" y="1066800"/>
            <a:ext cx="8229600" cy="4940491"/>
          </a:xfrm>
        </p:spPr>
        <p:txBody>
          <a:bodyPr/>
          <a:lstStyle/>
          <a:p>
            <a:r>
              <a:rPr lang="en-US" b="1" u="sng" dirty="0" smtClean="0">
                <a:solidFill>
                  <a:schemeClr val="bg2">
                    <a:lumMod val="25000"/>
                  </a:schemeClr>
                </a:solidFill>
                <a:latin typeface="Consolas"/>
                <a:cs typeface="Consolas"/>
              </a:rPr>
              <a:t>Community:</a:t>
            </a:r>
            <a:r>
              <a:rPr lang="en-US" dirty="0" smtClean="0">
                <a:solidFill>
                  <a:schemeClr val="bg2">
                    <a:lumMod val="25000"/>
                  </a:schemeClr>
                </a:solidFill>
                <a:latin typeface="Consolas"/>
                <a:cs typeface="Consolas"/>
              </a:rPr>
              <a:t> All the different populations of different species living in an ecosystem. </a:t>
            </a:r>
            <a:endParaRPr lang="en-US" dirty="0" smtClean="0">
              <a:solidFill>
                <a:schemeClr val="bg2">
                  <a:lumMod val="25000"/>
                </a:schemeClr>
              </a:solidFill>
              <a:latin typeface="Consolas"/>
              <a:cs typeface="Consolas"/>
            </a:endParaRPr>
          </a:p>
          <a:p>
            <a:r>
              <a:rPr lang="en-US" b="1" u="sng" dirty="0" smtClean="0">
                <a:solidFill>
                  <a:schemeClr val="bg2">
                    <a:lumMod val="25000"/>
                  </a:schemeClr>
                </a:solidFill>
                <a:latin typeface="Consolas"/>
                <a:cs typeface="Consolas"/>
              </a:rPr>
              <a:t>Biotic Factors:</a:t>
            </a:r>
            <a:r>
              <a:rPr lang="en-US" dirty="0" smtClean="0">
                <a:solidFill>
                  <a:schemeClr val="bg2">
                    <a:lumMod val="25000"/>
                  </a:schemeClr>
                </a:solidFill>
                <a:latin typeface="Consolas"/>
                <a:cs typeface="Consolas"/>
              </a:rPr>
              <a:t> Living parts of an ecosystem</a:t>
            </a:r>
          </a:p>
          <a:p>
            <a:r>
              <a:rPr lang="en-US" b="1" u="sng" dirty="0" smtClean="0">
                <a:solidFill>
                  <a:schemeClr val="bg2">
                    <a:lumMod val="25000"/>
                  </a:schemeClr>
                </a:solidFill>
                <a:latin typeface="Consolas"/>
                <a:cs typeface="Consolas"/>
              </a:rPr>
              <a:t>Abiotic Factors: </a:t>
            </a:r>
            <a:r>
              <a:rPr lang="en-US" dirty="0" smtClean="0">
                <a:solidFill>
                  <a:schemeClr val="bg2">
                    <a:lumMod val="25000"/>
                  </a:schemeClr>
                </a:solidFill>
                <a:latin typeface="Consolas"/>
                <a:cs typeface="Consolas"/>
              </a:rPr>
              <a:t>Non-Living parts of an ecosystem</a:t>
            </a:r>
            <a:endParaRPr lang="en-US" b="1" u="sng" dirty="0">
              <a:solidFill>
                <a:schemeClr val="bg2">
                  <a:lumMod val="25000"/>
                </a:schemeClr>
              </a:solidFill>
              <a:latin typeface="Consolas"/>
              <a:cs typeface="Consolas"/>
            </a:endParaRPr>
          </a:p>
        </p:txBody>
      </p:sp>
      <p:sp>
        <p:nvSpPr>
          <p:cNvPr id="3" name="Title 2"/>
          <p:cNvSpPr>
            <a:spLocks noGrp="1"/>
          </p:cNvSpPr>
          <p:nvPr>
            <p:ph type="title"/>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normAutofit/>
          </a:bodyPr>
          <a:lstStyle/>
          <a:p>
            <a:pPr algn="ctr">
              <a:buNone/>
            </a:pPr>
            <a:r>
              <a:rPr lang="en-US" sz="3200" b="1" dirty="0" smtClean="0">
                <a:solidFill>
                  <a:schemeClr val="bg2">
                    <a:lumMod val="25000"/>
                  </a:schemeClr>
                </a:solidFill>
                <a:latin typeface="Consolas"/>
                <a:cs typeface="Consolas"/>
              </a:rPr>
              <a:t>What are some factors that limit population growth?</a:t>
            </a:r>
          </a:p>
          <a:p>
            <a:pPr algn="ctr">
              <a:buNone/>
            </a:pPr>
            <a:r>
              <a:rPr lang="en-US" sz="3200" b="1" dirty="0" smtClean="0">
                <a:solidFill>
                  <a:schemeClr val="bg2">
                    <a:lumMod val="25000"/>
                  </a:schemeClr>
                </a:solidFill>
                <a:latin typeface="Consolas"/>
                <a:cs typeface="Consolas"/>
              </a:rPr>
              <a:t> </a:t>
            </a:r>
            <a:endParaRPr lang="en-US" sz="3200" b="1" dirty="0">
              <a:solidFill>
                <a:schemeClr val="bg2">
                  <a:lumMod val="25000"/>
                </a:schemeClr>
              </a:solidFill>
              <a:latin typeface="Consolas"/>
              <a:cs typeface="Consolas"/>
            </a:endParaRPr>
          </a:p>
        </p:txBody>
      </p:sp>
      <p:sp>
        <p:nvSpPr>
          <p:cNvPr id="3" name="Title 2"/>
          <p:cNvSpPr>
            <a:spLocks noGrp="1"/>
          </p:cNvSpPr>
          <p:nvPr>
            <p:ph type="title"/>
          </p:nvPr>
        </p:nvSpPr>
        <p:spPr/>
        <p:txBody>
          <a:bodyPr/>
          <a:lstStyle/>
          <a:p>
            <a:endParaRPr lang="en-US"/>
          </a:p>
        </p:txBody>
      </p:sp>
      <p:sp>
        <p:nvSpPr>
          <p:cNvPr id="4" name="TextBox 3"/>
          <p:cNvSpPr txBox="1"/>
          <p:nvPr/>
        </p:nvSpPr>
        <p:spPr>
          <a:xfrm>
            <a:off x="1828800" y="2313972"/>
            <a:ext cx="3352800" cy="3693319"/>
          </a:xfrm>
          <a:prstGeom prst="rect">
            <a:avLst/>
          </a:prstGeom>
          <a:noFill/>
        </p:spPr>
        <p:txBody>
          <a:bodyPr wrap="square" rtlCol="0">
            <a:spAutoFit/>
          </a:bodyPr>
          <a:lstStyle/>
          <a:p>
            <a:r>
              <a:rPr lang="en-US" dirty="0" smtClean="0"/>
              <a:t>Space</a:t>
            </a:r>
          </a:p>
          <a:p>
            <a:endParaRPr lang="en-US" dirty="0" smtClean="0"/>
          </a:p>
          <a:p>
            <a:r>
              <a:rPr lang="en-US" dirty="0" smtClean="0"/>
              <a:t>Food Supply</a:t>
            </a:r>
          </a:p>
          <a:p>
            <a:endParaRPr lang="en-US" dirty="0" smtClean="0"/>
          </a:p>
          <a:p>
            <a:r>
              <a:rPr lang="en-US" dirty="0" smtClean="0"/>
              <a:t>Competition</a:t>
            </a:r>
          </a:p>
          <a:p>
            <a:endParaRPr lang="en-US" dirty="0" smtClean="0"/>
          </a:p>
          <a:p>
            <a:r>
              <a:rPr lang="en-US" dirty="0" smtClean="0"/>
              <a:t>Climate</a:t>
            </a:r>
          </a:p>
          <a:p>
            <a:endParaRPr lang="en-US" dirty="0" smtClean="0"/>
          </a:p>
          <a:p>
            <a:r>
              <a:rPr lang="en-US" dirty="0" smtClean="0"/>
              <a:t>Natural Disasters</a:t>
            </a:r>
          </a:p>
          <a:p>
            <a:endParaRPr lang="en-US" dirty="0" smtClean="0"/>
          </a:p>
          <a:p>
            <a:r>
              <a:rPr lang="en-US" dirty="0" smtClean="0"/>
              <a:t>Human Interference	</a:t>
            </a:r>
          </a:p>
          <a:p>
            <a:endParaRPr lang="en-US" dirty="0" smtClean="0"/>
          </a:p>
          <a:p>
            <a:r>
              <a:rPr lang="en-US" dirty="0" smtClean="0"/>
              <a:t>Hunting	</a:t>
            </a:r>
          </a:p>
          <a:p>
            <a:endParaRPr lang="en-US" dirty="0" smtClean="0"/>
          </a:p>
        </p:txBody>
      </p:sp>
      <p:pic>
        <p:nvPicPr>
          <p:cNvPr id="5" name="Picture 4" descr="Dodo_bird.jpg"/>
          <p:cNvPicPr>
            <a:picLocks noChangeAspect="1"/>
          </p:cNvPicPr>
          <p:nvPr/>
        </p:nvPicPr>
        <p:blipFill>
          <a:blip r:embed="rId2"/>
          <a:stretch>
            <a:fillRect/>
          </a:stretch>
        </p:blipFill>
        <p:spPr>
          <a:xfrm>
            <a:off x="4800600" y="2781300"/>
            <a:ext cx="4343400" cy="4076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46088342"/>
              </p:ext>
            </p:extLst>
          </p:nvPr>
        </p:nvGraphicFramePr>
        <p:xfrm>
          <a:off x="457200" y="1481138"/>
          <a:ext cx="8458200" cy="4919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a:bodyPr>
          <a:lstStyle/>
          <a:p>
            <a:pPr algn="ctr"/>
            <a:r>
              <a:rPr lang="en-US" sz="2800" dirty="0" smtClean="0">
                <a:latin typeface="Consolas"/>
                <a:cs typeface="Consolas"/>
              </a:rPr>
              <a:t>Density-Dependent </a:t>
            </a:r>
            <a:r>
              <a:rPr lang="en-US" sz="2800" dirty="0" err="1" smtClean="0">
                <a:latin typeface="Consolas"/>
                <a:cs typeface="Consolas"/>
              </a:rPr>
              <a:t>vs</a:t>
            </a:r>
            <a:r>
              <a:rPr lang="en-US" sz="2800" dirty="0" smtClean="0">
                <a:latin typeface="Consolas"/>
                <a:cs typeface="Consolas"/>
              </a:rPr>
              <a:t> Density-Independent</a:t>
            </a:r>
            <a:endParaRPr lang="en-US" sz="2800" dirty="0">
              <a:latin typeface="Consolas"/>
              <a:cs typeface="Consola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Documents and Settings\jcase2\Desktop\caribou.jpg"/>
          <p:cNvPicPr>
            <a:picLocks noChangeAspect="1" noChangeArrowheads="1"/>
          </p:cNvPicPr>
          <p:nvPr/>
        </p:nvPicPr>
        <p:blipFill>
          <a:blip r:embed="rId2"/>
          <a:srcRect/>
          <a:stretch>
            <a:fillRect/>
          </a:stretch>
        </p:blipFill>
        <p:spPr bwMode="auto">
          <a:xfrm>
            <a:off x="5795659" y="4581128"/>
            <a:ext cx="3348341" cy="2276872"/>
          </a:xfrm>
          <a:prstGeom prst="rect">
            <a:avLst/>
          </a:prstGeom>
          <a:noFill/>
        </p:spPr>
      </p:pic>
      <p:sp>
        <p:nvSpPr>
          <p:cNvPr id="2" name="Content Placeholder 1"/>
          <p:cNvSpPr>
            <a:spLocks noGrp="1"/>
          </p:cNvSpPr>
          <p:nvPr>
            <p:ph idx="1"/>
          </p:nvPr>
        </p:nvSpPr>
        <p:spPr>
          <a:xfrm>
            <a:off x="670061" y="1196752"/>
            <a:ext cx="8229600" cy="4972008"/>
          </a:xfrm>
        </p:spPr>
        <p:txBody>
          <a:bodyPr/>
          <a:lstStyle/>
          <a:p>
            <a:r>
              <a:rPr lang="en-CA" dirty="0" smtClean="0"/>
              <a:t>Two species of caribou live in Manitoba: </a:t>
            </a:r>
          </a:p>
          <a:p>
            <a:pPr lvl="1"/>
            <a:r>
              <a:rPr lang="en-CA" b="1" dirty="0" smtClean="0"/>
              <a:t>Barren-Ground Caribou </a:t>
            </a:r>
            <a:r>
              <a:rPr lang="en-CA" dirty="0" smtClean="0"/>
              <a:t>which live in the tundra region of northern Manitoba – </a:t>
            </a:r>
            <a:r>
              <a:rPr lang="en-CA" u="sng" dirty="0" smtClean="0"/>
              <a:t>herds</a:t>
            </a:r>
            <a:r>
              <a:rPr lang="en-CA" dirty="0" smtClean="0"/>
              <a:t> consist of thousands of animals</a:t>
            </a:r>
          </a:p>
          <a:p>
            <a:pPr lvl="1"/>
            <a:r>
              <a:rPr lang="en-CA" b="1" dirty="0" smtClean="0"/>
              <a:t>Woodland Caribou </a:t>
            </a:r>
            <a:r>
              <a:rPr lang="en-CA" dirty="0" smtClean="0"/>
              <a:t>which live in the boreal region – </a:t>
            </a:r>
            <a:r>
              <a:rPr lang="en-CA" u="sng" dirty="0" smtClean="0"/>
              <a:t>ranges</a:t>
            </a:r>
            <a:r>
              <a:rPr lang="en-CA" dirty="0" smtClean="0"/>
              <a:t> consist of less than 150 animals</a:t>
            </a:r>
          </a:p>
          <a:p>
            <a:r>
              <a:rPr lang="en-CA" dirty="0" smtClean="0"/>
              <a:t>Up until the mid 1900’s Woodland Caribou inhabited all of Manitoba’s boreal forests and into Minnesota.  </a:t>
            </a:r>
          </a:p>
          <a:p>
            <a:r>
              <a:rPr lang="en-CA" dirty="0" smtClean="0"/>
              <a:t>Caribou are very sensitive to environmental change and as a result, their range is becoming smaller. </a:t>
            </a:r>
          </a:p>
          <a:p>
            <a:endParaRPr lang="en-CA" dirty="0" smtClean="0"/>
          </a:p>
        </p:txBody>
      </p:sp>
      <p:sp>
        <p:nvSpPr>
          <p:cNvPr id="3" name="Title 2"/>
          <p:cNvSpPr>
            <a:spLocks noGrp="1"/>
          </p:cNvSpPr>
          <p:nvPr>
            <p:ph type="title"/>
          </p:nvPr>
        </p:nvSpPr>
        <p:spPr/>
        <p:txBody>
          <a:bodyPr/>
          <a:lstStyle/>
          <a:p>
            <a:r>
              <a:rPr lang="en-CA" dirty="0" smtClean="0"/>
              <a:t>Woodland Caribou</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jcase2\Desktop\mapc.bmp"/>
          <p:cNvPicPr>
            <a:picLocks noChangeAspect="1" noChangeArrowheads="1"/>
          </p:cNvPicPr>
          <p:nvPr/>
        </p:nvPicPr>
        <p:blipFill>
          <a:blip r:embed="rId2"/>
          <a:srcRect/>
          <a:stretch>
            <a:fillRect/>
          </a:stretch>
        </p:blipFill>
        <p:spPr bwMode="auto">
          <a:xfrm>
            <a:off x="251520" y="2101551"/>
            <a:ext cx="6264696" cy="4532413"/>
          </a:xfrm>
          <a:prstGeom prst="rect">
            <a:avLst/>
          </a:prstGeom>
          <a:noFill/>
        </p:spPr>
      </p:pic>
      <p:sp>
        <p:nvSpPr>
          <p:cNvPr id="2" name="Content Placeholder 1"/>
          <p:cNvSpPr>
            <a:spLocks noGrp="1"/>
          </p:cNvSpPr>
          <p:nvPr>
            <p:ph idx="1"/>
          </p:nvPr>
        </p:nvSpPr>
        <p:spPr>
          <a:xfrm>
            <a:off x="457200" y="1196752"/>
            <a:ext cx="8229600" cy="4525963"/>
          </a:xfrm>
        </p:spPr>
        <p:txBody>
          <a:bodyPr/>
          <a:lstStyle/>
          <a:p>
            <a:pPr>
              <a:buNone/>
            </a:pPr>
            <a:r>
              <a:rPr lang="en-CA" b="1" dirty="0" smtClean="0">
                <a:solidFill>
                  <a:schemeClr val="accent4">
                    <a:lumMod val="75000"/>
                  </a:schemeClr>
                </a:solidFill>
                <a:latin typeface="Comic Sans MS" pitchFamily="66" charset="0"/>
              </a:rPr>
              <a:t>Fun Fact: </a:t>
            </a:r>
            <a:r>
              <a:rPr lang="en-CA" dirty="0" smtClean="0">
                <a:solidFill>
                  <a:schemeClr val="accent4">
                    <a:lumMod val="75000"/>
                  </a:schemeClr>
                </a:solidFill>
                <a:latin typeface="Comic Sans MS" pitchFamily="66" charset="0"/>
              </a:rPr>
              <a:t>Unlike other members of the deer family, both male and female caribou have antlers!  </a:t>
            </a:r>
            <a:endParaRPr lang="en-US" dirty="0">
              <a:solidFill>
                <a:schemeClr val="accent4">
                  <a:lumMod val="75000"/>
                </a:schemeClr>
              </a:solidFill>
              <a:latin typeface="Comic Sans MS" pitchFamily="66" charset="0"/>
            </a:endParaRPr>
          </a:p>
        </p:txBody>
      </p:sp>
      <p:sp>
        <p:nvSpPr>
          <p:cNvPr id="3" name="Title 2"/>
          <p:cNvSpPr>
            <a:spLocks noGrp="1"/>
          </p:cNvSpPr>
          <p:nvPr>
            <p:ph type="title"/>
          </p:nvPr>
        </p:nvSpPr>
        <p:spPr/>
        <p:txBody>
          <a:bodyPr/>
          <a:lstStyle/>
          <a:p>
            <a:r>
              <a:rPr lang="en-CA" dirty="0" smtClean="0"/>
              <a:t>Distribution Across Manitoba</a:t>
            </a:r>
            <a:endParaRPr lang="en-US" dirty="0"/>
          </a:p>
        </p:txBody>
      </p:sp>
      <p:pic>
        <p:nvPicPr>
          <p:cNvPr id="2052" name="Picture 4" descr="C:\Documents and Settings\jcase2\Desktop\mom.jpg"/>
          <p:cNvPicPr>
            <a:picLocks noChangeAspect="1" noChangeArrowheads="1"/>
          </p:cNvPicPr>
          <p:nvPr/>
        </p:nvPicPr>
        <p:blipFill>
          <a:blip r:embed="rId3"/>
          <a:srcRect/>
          <a:stretch>
            <a:fillRect/>
          </a:stretch>
        </p:blipFill>
        <p:spPr bwMode="auto">
          <a:xfrm>
            <a:off x="5580112" y="3427933"/>
            <a:ext cx="3160663" cy="320603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4525963"/>
          </a:xfrm>
        </p:spPr>
        <p:txBody>
          <a:bodyPr>
            <a:normAutofit/>
          </a:bodyPr>
          <a:lstStyle/>
          <a:p>
            <a:r>
              <a:rPr lang="en-CA" sz="2400" dirty="0" smtClean="0"/>
              <a:t>While Barren-Ground Caribou migrate thousands of </a:t>
            </a:r>
            <a:r>
              <a:rPr lang="en-CA" sz="2400" dirty="0" err="1" smtClean="0"/>
              <a:t>kilometers</a:t>
            </a:r>
            <a:r>
              <a:rPr lang="en-CA" sz="2400" dirty="0" smtClean="0"/>
              <a:t> each  year, Woodland Caribou generally stay in one area and rarely exceed migration patterns over 80km.</a:t>
            </a:r>
          </a:p>
          <a:p>
            <a:r>
              <a:rPr lang="en-CA" sz="2400" dirty="0" smtClean="0"/>
              <a:t>The woodland caribou use different habitats in the forest throughout the year.  All areas used by a certain group is called the range.</a:t>
            </a:r>
          </a:p>
          <a:p>
            <a:r>
              <a:rPr lang="en-CA" sz="2400" dirty="0" smtClean="0"/>
              <a:t>In Manitoba, there are ten distinct ranges (groups) of Woodland Caribou</a:t>
            </a:r>
            <a:endParaRPr lang="en-US" sz="2400" dirty="0"/>
          </a:p>
        </p:txBody>
      </p:sp>
      <p:sp>
        <p:nvSpPr>
          <p:cNvPr id="3" name="Title 2"/>
          <p:cNvSpPr>
            <a:spLocks noGrp="1"/>
          </p:cNvSpPr>
          <p:nvPr>
            <p:ph type="title"/>
          </p:nvPr>
        </p:nvSpPr>
        <p:spPr/>
        <p:txBody>
          <a:bodyPr>
            <a:noAutofit/>
          </a:bodyPr>
          <a:lstStyle/>
          <a:p>
            <a:r>
              <a:rPr lang="en-CA" sz="3200" dirty="0" smtClean="0"/>
              <a:t>What are the Woodland Caribou up to?</a:t>
            </a:r>
            <a:endParaRPr lang="en-US" sz="3200" dirty="0"/>
          </a:p>
        </p:txBody>
      </p:sp>
      <p:pic>
        <p:nvPicPr>
          <p:cNvPr id="5" name="Picture 3" descr="C:\Documents and Settings\jcase2\Desktop\caribou.jpg"/>
          <p:cNvPicPr>
            <a:picLocks noChangeAspect="1" noChangeArrowheads="1"/>
          </p:cNvPicPr>
          <p:nvPr/>
        </p:nvPicPr>
        <p:blipFill>
          <a:blip r:embed="rId2"/>
          <a:srcRect/>
          <a:stretch>
            <a:fillRect/>
          </a:stretch>
        </p:blipFill>
        <p:spPr bwMode="auto">
          <a:xfrm>
            <a:off x="7232868" y="4437112"/>
            <a:ext cx="1453932" cy="2204864"/>
          </a:xfrm>
          <a:prstGeom prst="rect">
            <a:avLst/>
          </a:prstGeom>
          <a:noFill/>
        </p:spPr>
      </p:pic>
      <p:pic>
        <p:nvPicPr>
          <p:cNvPr id="3075" name="Picture 3" descr="C:\Documents and Settings\jcase2\Desktop\wc.jpg"/>
          <p:cNvPicPr>
            <a:picLocks noChangeAspect="1" noChangeArrowheads="1"/>
          </p:cNvPicPr>
          <p:nvPr/>
        </p:nvPicPr>
        <p:blipFill>
          <a:blip r:embed="rId3"/>
          <a:srcRect/>
          <a:stretch>
            <a:fillRect/>
          </a:stretch>
        </p:blipFill>
        <p:spPr bwMode="auto">
          <a:xfrm>
            <a:off x="3995936" y="4794126"/>
            <a:ext cx="2466975" cy="18478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Concourse.thmx</Template>
  <TotalTime>998</TotalTime>
  <Words>1314</Words>
  <Application>Microsoft Office PowerPoint</Application>
  <PresentationFormat>On-screen Show (4:3)</PresentationFormat>
  <Paragraphs>138</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Concourse</vt:lpstr>
      <vt:lpstr>Populations</vt:lpstr>
      <vt:lpstr>Definitions</vt:lpstr>
      <vt:lpstr>PowerPoint Presentation</vt:lpstr>
      <vt:lpstr>PowerPoint Presentation</vt:lpstr>
      <vt:lpstr>PowerPoint Presentation</vt:lpstr>
      <vt:lpstr>Density-Dependent vs Density-Independent</vt:lpstr>
      <vt:lpstr>Woodland Caribou</vt:lpstr>
      <vt:lpstr>Distribution Across Manitoba</vt:lpstr>
      <vt:lpstr>What are the Woodland Caribou up to?</vt:lpstr>
      <vt:lpstr>PowerPoint Presentation</vt:lpstr>
      <vt:lpstr>PowerPoint Presentation</vt:lpstr>
      <vt:lpstr>Density-Independent Factors</vt:lpstr>
      <vt:lpstr>PowerPoint Presentation</vt:lpstr>
      <vt:lpstr>PowerPoint Presentation</vt:lpstr>
      <vt:lpstr>Graphing a population</vt:lpstr>
      <vt:lpstr>PowerPoint Presentation</vt:lpstr>
      <vt:lpstr>PowerPoint Presentation</vt:lpstr>
      <vt:lpstr>PowerPoint Presentation</vt:lpstr>
      <vt:lpstr>Histograms </vt:lpstr>
      <vt:lpstr>PowerPoint Presentation</vt:lpstr>
      <vt:lpstr>PowerPoint Presentation</vt:lpstr>
      <vt:lpstr>Population Growth </vt:lpstr>
      <vt:lpstr>Population Growth</vt:lpstr>
      <vt:lpstr>Population Growth Formula</vt:lpstr>
      <vt:lpstr>Let’s try one out!</vt:lpstr>
      <vt:lpstr>On Your Own..</vt:lpstr>
      <vt:lpstr>Ladybugs</vt:lpstr>
      <vt:lpstr>Canada Geese</vt:lpstr>
      <vt:lpstr>PowerPoint Presentation</vt:lpstr>
      <vt:lpstr>Review</vt:lpstr>
      <vt:lpstr>PowerPoint Presentation</vt:lpstr>
      <vt:lpstr>Population Growth Formula</vt:lpstr>
      <vt:lpstr>PowerPoint Presentation</vt:lpstr>
    </vt:vector>
  </TitlesOfParts>
  <Company>university of manitoba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Populations</dc:title>
  <dc:creator>Krysten Leroux</dc:creator>
  <cp:lastModifiedBy>Admin</cp:lastModifiedBy>
  <cp:revision>62</cp:revision>
  <dcterms:created xsi:type="dcterms:W3CDTF">2011-04-12T03:08:15Z</dcterms:created>
  <dcterms:modified xsi:type="dcterms:W3CDTF">2014-05-29T17:41:42Z</dcterms:modified>
</cp:coreProperties>
</file>