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1" r:id="rId14"/>
    <p:sldId id="264" r:id="rId15"/>
    <p:sldId id="265" r:id="rId16"/>
    <p:sldId id="266" r:id="rId17"/>
    <p:sldId id="272" r:id="rId18"/>
    <p:sldId id="280" r:id="rId19"/>
    <p:sldId id="273" r:id="rId20"/>
    <p:sldId id="274" r:id="rId21"/>
    <p:sldId id="275" r:id="rId22"/>
    <p:sldId id="276" r:id="rId23"/>
    <p:sldId id="278" r:id="rId24"/>
    <p:sldId id="279" r:id="rId25"/>
    <p:sldId id="284" r:id="rId26"/>
    <p:sldId id="285" r:id="rId27"/>
    <p:sldId id="277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EC823-D322-B344-A342-D91F10C04F8F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35B9-852D-1049-99FD-D029CDF46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0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C2283-A426-4BBF-B866-271C8281AFED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17333B-6B5F-446A-AC23-FBE12FE441EE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3CB24-CC00-4559-8F9B-BA99FBF9FA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Cycles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3600" dirty="0" smtClean="0"/>
              <a:t>Can you name them? </a:t>
            </a:r>
          </a:p>
          <a:p>
            <a:r>
              <a:rPr lang="en-CA" dirty="0" smtClean="0"/>
              <a:t>Hint: There’s four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might happen if there is an increase of carbon in the atmosphere?  </a:t>
            </a:r>
            <a:endParaRPr lang="en-US" dirty="0"/>
          </a:p>
        </p:txBody>
      </p:sp>
      <p:pic>
        <p:nvPicPr>
          <p:cNvPr id="4" name="Picture 3" descr="brai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19200"/>
            <a:ext cx="3810000" cy="293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carbon cycle </a:t>
            </a:r>
            <a:br>
              <a:rPr lang="en-US"/>
            </a:br>
            <a:r>
              <a:rPr lang="en-US"/>
              <a:t>with and without humans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91000" cy="1219200"/>
          </a:xfrm>
        </p:spPr>
        <p:txBody>
          <a:bodyPr/>
          <a:lstStyle/>
          <a:p>
            <a:r>
              <a:rPr kumimoji="1" lang="en-US" sz="1800"/>
              <a:t>In 1750, WITHOUT industry &amp; vehicles, there was around </a:t>
            </a:r>
            <a:r>
              <a:rPr kumimoji="1" lang="en-US" sz="1800" b="1">
                <a:solidFill>
                  <a:srgbClr val="FF0000"/>
                </a:solidFill>
              </a:rPr>
              <a:t>280</a:t>
            </a:r>
            <a:r>
              <a:rPr kumimoji="1" lang="en-US" sz="1800"/>
              <a:t> CO</a:t>
            </a:r>
            <a:r>
              <a:rPr kumimoji="1" lang="en-US" sz="1800" baseline="-25000"/>
              <a:t>2</a:t>
            </a:r>
            <a:r>
              <a:rPr kumimoji="1" lang="en-US" sz="1800"/>
              <a:t> molecules in every million air molecules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1219200"/>
          </a:xfrm>
        </p:spPr>
        <p:txBody>
          <a:bodyPr/>
          <a:lstStyle/>
          <a:p>
            <a:r>
              <a:rPr kumimoji="1" lang="en-US" sz="1800"/>
              <a:t>In 2007, WITH industry &amp; vehicles, there is now </a:t>
            </a:r>
            <a:r>
              <a:rPr kumimoji="1" lang="en-US" sz="1800" b="1">
                <a:solidFill>
                  <a:srgbClr val="FF0000"/>
                </a:solidFill>
              </a:rPr>
              <a:t>380</a:t>
            </a:r>
            <a:r>
              <a:rPr kumimoji="1" lang="en-US" sz="1800"/>
              <a:t> CO</a:t>
            </a:r>
            <a:r>
              <a:rPr kumimoji="1" lang="en-US" sz="1800" baseline="-25000"/>
              <a:t>2</a:t>
            </a:r>
            <a:r>
              <a:rPr kumimoji="1" lang="en-US" sz="1800"/>
              <a:t> molecules in every million air molecules (35% increase)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191000" y="3200400"/>
            <a:ext cx="4478338" cy="3287713"/>
            <a:chOff x="2640" y="2016"/>
            <a:chExt cx="2821" cy="2071"/>
          </a:xfrm>
        </p:grpSpPr>
        <p:pic>
          <p:nvPicPr>
            <p:cNvPr id="727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37500"/>
            <a:stretch>
              <a:fillRect/>
            </a:stretch>
          </p:blipFill>
          <p:spPr bwMode="auto">
            <a:xfrm>
              <a:off x="3253" y="2016"/>
              <a:ext cx="2208" cy="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4100" y="2885"/>
              <a:ext cx="42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Plants</a:t>
              </a:r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4766" y="3303"/>
              <a:ext cx="51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Animals</a:t>
              </a: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2640" y="2957"/>
              <a:ext cx="620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Industry &amp;</a:t>
              </a:r>
            </a:p>
            <a:p>
              <a:r>
                <a:rPr lang="en-US" sz="1400"/>
                <a:t>Vehicles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4326" y="3761"/>
              <a:ext cx="514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Organic</a:t>
              </a:r>
            </a:p>
            <a:p>
              <a:r>
                <a:rPr lang="en-US" sz="1400"/>
                <a:t>Material</a:t>
              </a:r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3253" y="3922"/>
              <a:ext cx="1056" cy="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3600" y="3761"/>
              <a:ext cx="408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Fossil</a:t>
              </a:r>
            </a:p>
            <a:p>
              <a:pPr algn="ctr"/>
              <a:r>
                <a:rPr lang="en-US" sz="1400"/>
                <a:t>Fuels</a:t>
              </a:r>
            </a:p>
          </p:txBody>
        </p:sp>
        <p:sp>
          <p:nvSpPr>
            <p:cNvPr id="72717" name="Text Box 13"/>
            <p:cNvSpPr txBox="1">
              <a:spLocks noChangeArrowheads="1"/>
            </p:cNvSpPr>
            <p:nvPr/>
          </p:nvSpPr>
          <p:spPr bwMode="auto">
            <a:xfrm>
              <a:off x="3984" y="2051"/>
              <a:ext cx="72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Atmosphere</a:t>
              </a: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3947" y="2380"/>
              <a:ext cx="8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Photosynthesis</a:t>
              </a:r>
            </a:p>
          </p:txBody>
        </p: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4634" y="2850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Respiration</a:t>
              </a:r>
            </a:p>
          </p:txBody>
        </p:sp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4204" y="3511"/>
              <a:ext cx="8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Decomposition</a:t>
              </a:r>
            </a:p>
          </p:txBody>
        </p:sp>
        <p:sp>
          <p:nvSpPr>
            <p:cNvPr id="72721" name="Text Box 17"/>
            <p:cNvSpPr txBox="1">
              <a:spLocks noChangeArrowheads="1"/>
            </p:cNvSpPr>
            <p:nvPr/>
          </p:nvSpPr>
          <p:spPr bwMode="auto">
            <a:xfrm>
              <a:off x="3250" y="2254"/>
              <a:ext cx="5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Burning</a:t>
              </a:r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3235" y="3541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Pumping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39738" y="3276600"/>
            <a:ext cx="3505200" cy="3287713"/>
            <a:chOff x="277" y="2064"/>
            <a:chExt cx="2208" cy="2071"/>
          </a:xfrm>
        </p:grpSpPr>
        <p:pic>
          <p:nvPicPr>
            <p:cNvPr id="72738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 r="37500"/>
            <a:stretch>
              <a:fillRect/>
            </a:stretch>
          </p:blipFill>
          <p:spPr bwMode="auto">
            <a:xfrm>
              <a:off x="277" y="2064"/>
              <a:ext cx="2208" cy="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1124" y="2933"/>
              <a:ext cx="42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Plants</a:t>
              </a:r>
            </a:p>
          </p:txBody>
        </p:sp>
        <p:sp>
          <p:nvSpPr>
            <p:cNvPr id="72740" name="Text Box 36"/>
            <p:cNvSpPr txBox="1">
              <a:spLocks noChangeArrowheads="1"/>
            </p:cNvSpPr>
            <p:nvPr/>
          </p:nvSpPr>
          <p:spPr bwMode="auto">
            <a:xfrm>
              <a:off x="1790" y="3351"/>
              <a:ext cx="51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Animals</a:t>
              </a:r>
            </a:p>
          </p:txBody>
        </p:sp>
        <p:sp>
          <p:nvSpPr>
            <p:cNvPr id="72742" name="Text Box 38"/>
            <p:cNvSpPr txBox="1">
              <a:spLocks noChangeArrowheads="1"/>
            </p:cNvSpPr>
            <p:nvPr/>
          </p:nvSpPr>
          <p:spPr bwMode="auto">
            <a:xfrm>
              <a:off x="1350" y="3809"/>
              <a:ext cx="514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Organic</a:t>
              </a:r>
            </a:p>
            <a:p>
              <a:r>
                <a:rPr lang="en-US" sz="1400"/>
                <a:t>Material</a:t>
              </a:r>
            </a:p>
          </p:txBody>
        </p:sp>
        <p:sp>
          <p:nvSpPr>
            <p:cNvPr id="72743" name="Rectangle 39"/>
            <p:cNvSpPr>
              <a:spLocks noChangeArrowheads="1"/>
            </p:cNvSpPr>
            <p:nvPr/>
          </p:nvSpPr>
          <p:spPr bwMode="auto">
            <a:xfrm>
              <a:off x="277" y="3970"/>
              <a:ext cx="1056" cy="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1008" y="2099"/>
              <a:ext cx="72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Atmosphere</a:t>
              </a:r>
            </a:p>
          </p:txBody>
        </p:sp>
        <p:sp>
          <p:nvSpPr>
            <p:cNvPr id="72747" name="Text Box 43"/>
            <p:cNvSpPr txBox="1">
              <a:spLocks noChangeArrowheads="1"/>
            </p:cNvSpPr>
            <p:nvPr/>
          </p:nvSpPr>
          <p:spPr bwMode="auto">
            <a:xfrm>
              <a:off x="1658" y="2898"/>
              <a:ext cx="6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Respiration</a:t>
              </a:r>
            </a:p>
          </p:txBody>
        </p:sp>
        <p:sp>
          <p:nvSpPr>
            <p:cNvPr id="72748" name="Text Box 44"/>
            <p:cNvSpPr txBox="1">
              <a:spLocks noChangeArrowheads="1"/>
            </p:cNvSpPr>
            <p:nvPr/>
          </p:nvSpPr>
          <p:spPr bwMode="auto">
            <a:xfrm>
              <a:off x="1228" y="3559"/>
              <a:ext cx="8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Decomposition</a:t>
              </a:r>
            </a:p>
          </p:txBody>
        </p:sp>
        <p:sp>
          <p:nvSpPr>
            <p:cNvPr id="72751" name="Rectangle 47"/>
            <p:cNvSpPr>
              <a:spLocks noChangeArrowheads="1"/>
            </p:cNvSpPr>
            <p:nvPr/>
          </p:nvSpPr>
          <p:spPr bwMode="auto">
            <a:xfrm>
              <a:off x="288" y="2064"/>
              <a:ext cx="768" cy="1104"/>
            </a:xfrm>
            <a:prstGeom prst="rect">
              <a:avLst/>
            </a:prstGeom>
            <a:solidFill>
              <a:srgbClr val="E7EE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Text Box 42"/>
            <p:cNvSpPr txBox="1">
              <a:spLocks noChangeArrowheads="1"/>
            </p:cNvSpPr>
            <p:nvPr/>
          </p:nvSpPr>
          <p:spPr bwMode="auto">
            <a:xfrm>
              <a:off x="971" y="2428"/>
              <a:ext cx="8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Photosynthesis</a:t>
              </a:r>
            </a:p>
          </p:txBody>
        </p:sp>
        <p:sp>
          <p:nvSpPr>
            <p:cNvPr id="72752" name="Rectangle 48"/>
            <p:cNvSpPr>
              <a:spLocks noChangeArrowheads="1"/>
            </p:cNvSpPr>
            <p:nvPr/>
          </p:nvSpPr>
          <p:spPr bwMode="auto">
            <a:xfrm>
              <a:off x="288" y="3168"/>
              <a:ext cx="672" cy="240"/>
            </a:xfrm>
            <a:prstGeom prst="rect">
              <a:avLst/>
            </a:prstGeom>
            <a:solidFill>
              <a:srgbClr val="DEDB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3" name="Rectangle 49"/>
            <p:cNvSpPr>
              <a:spLocks noChangeArrowheads="1"/>
            </p:cNvSpPr>
            <p:nvPr/>
          </p:nvSpPr>
          <p:spPr bwMode="auto">
            <a:xfrm>
              <a:off x="288" y="3408"/>
              <a:ext cx="768" cy="528"/>
            </a:xfrm>
            <a:prstGeom prst="rect">
              <a:avLst/>
            </a:prstGeom>
            <a:solidFill>
              <a:srgbClr val="CDCBC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Text Box 40"/>
            <p:cNvSpPr txBox="1">
              <a:spLocks noChangeArrowheads="1"/>
            </p:cNvSpPr>
            <p:nvPr/>
          </p:nvSpPr>
          <p:spPr bwMode="auto">
            <a:xfrm>
              <a:off x="624" y="3809"/>
              <a:ext cx="408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Fossil</a:t>
              </a:r>
            </a:p>
            <a:p>
              <a:pPr algn="ctr"/>
              <a:r>
                <a:rPr lang="en-US" sz="1400"/>
                <a:t>Fuels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5334000" cy="537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What’s in a tree?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038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One large tree can:</a:t>
            </a:r>
          </a:p>
          <a:p>
            <a:r>
              <a:rPr lang="en-US" dirty="0" smtClean="0"/>
              <a:t>Lift up to 4000 </a:t>
            </a:r>
            <a:r>
              <a:rPr lang="en-US" dirty="0" err="1" smtClean="0"/>
              <a:t>litres</a:t>
            </a:r>
            <a:r>
              <a:rPr lang="en-US" dirty="0" smtClean="0"/>
              <a:t> of water from the ground and release it into the air</a:t>
            </a:r>
          </a:p>
          <a:p>
            <a:r>
              <a:rPr lang="en-US" dirty="0" smtClean="0"/>
              <a:t>Absorb as many as 7000 dust particles per </a:t>
            </a:r>
            <a:r>
              <a:rPr lang="en-US" dirty="0" err="1" smtClean="0"/>
              <a:t>litre</a:t>
            </a:r>
            <a:r>
              <a:rPr lang="en-US" dirty="0" smtClean="0"/>
              <a:t> of air</a:t>
            </a:r>
          </a:p>
          <a:p>
            <a:r>
              <a:rPr lang="en-US" dirty="0" smtClean="0"/>
              <a:t>Provide a day’s oxygen for up to four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4038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Trees reduce carbon by:</a:t>
            </a:r>
          </a:p>
          <a:p>
            <a:r>
              <a:rPr lang="en-US" dirty="0" smtClean="0"/>
              <a:t>Storing carbon in trunks, branches, leaves and roots</a:t>
            </a:r>
          </a:p>
          <a:p>
            <a:r>
              <a:rPr lang="en-US" dirty="0" smtClean="0"/>
              <a:t>Absorbing carbon produced by vehicles</a:t>
            </a:r>
          </a:p>
          <a:p>
            <a:r>
              <a:rPr lang="en-US" dirty="0" smtClean="0"/>
              <a:t>Storing carbon in wood-based by-products (paper, lumber, furniture)</a:t>
            </a:r>
          </a:p>
          <a:p>
            <a:r>
              <a:rPr lang="en-US" dirty="0" smtClean="0"/>
              <a:t>Remove carbon through photosynthesis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Footprint Calculator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www.carbonfootprint.com/calculator.aspx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CA" b="1" dirty="0" smtClean="0"/>
              <a:t>Nitrogen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Nitrogen is an important nutrient found in all living things and is used to build proteins.</a:t>
            </a:r>
          </a:p>
          <a:p>
            <a:pPr>
              <a:buNone/>
            </a:pPr>
            <a:r>
              <a:rPr lang="en-CA" dirty="0" smtClean="0"/>
              <a:t>The process by which nitrogen moves through an ecosystem is known as the nitrogen cycle.</a:t>
            </a:r>
          </a:p>
          <a:p>
            <a:pPr>
              <a:buNone/>
            </a:pPr>
            <a:r>
              <a:rPr lang="en-CA" dirty="0" smtClean="0"/>
              <a:t>While nitrogen gas makes up about </a:t>
            </a:r>
            <a:r>
              <a:rPr lang="en-CA" u="sng" dirty="0" smtClean="0"/>
              <a:t>78%</a:t>
            </a:r>
            <a:r>
              <a:rPr lang="en-CA" b="1" dirty="0" smtClean="0"/>
              <a:t> </a:t>
            </a:r>
            <a:r>
              <a:rPr lang="en-CA" dirty="0" smtClean="0"/>
              <a:t>of Earth’s atmosphere, most living things cannot use it in this form.  The chemical formula for nitrogen gas is </a:t>
            </a:r>
            <a:r>
              <a:rPr lang="en-CA" u="sng" dirty="0" smtClean="0"/>
              <a:t>N₂</a:t>
            </a:r>
          </a:p>
          <a:p>
            <a:pPr>
              <a:buNone/>
            </a:pPr>
            <a:r>
              <a:rPr lang="en-CA" dirty="0" smtClean="0"/>
              <a:t>Certain bacteria can change nitrogen gas into </a:t>
            </a:r>
            <a:r>
              <a:rPr lang="en-CA" b="1" u="sng" dirty="0" smtClean="0"/>
              <a:t>nitrate</a:t>
            </a:r>
            <a:r>
              <a:rPr lang="en-CA" b="1" dirty="0" smtClean="0"/>
              <a:t> (NO₃)</a:t>
            </a:r>
            <a:r>
              <a:rPr lang="en-CA" dirty="0" smtClean="0"/>
              <a:t> and </a:t>
            </a:r>
            <a:r>
              <a:rPr lang="en-CA" b="1" u="sng" dirty="0" smtClean="0"/>
              <a:t>ammonia</a:t>
            </a:r>
            <a:r>
              <a:rPr lang="en-CA" b="1" dirty="0" smtClean="0"/>
              <a:t> (NH₃)</a:t>
            </a:r>
          </a:p>
          <a:p>
            <a:pPr>
              <a:buNone/>
            </a:pPr>
            <a:r>
              <a:rPr lang="en-CA" dirty="0" smtClean="0"/>
              <a:t>These are nitrogen compounds that plants can use. The process is known as </a:t>
            </a:r>
            <a:r>
              <a:rPr lang="en-CA" b="1" u="sng" dirty="0" smtClean="0"/>
              <a:t>nitrogen fixation </a:t>
            </a:r>
            <a:r>
              <a:rPr lang="en-CA" dirty="0" smtClean="0"/>
              <a:t>and only occurs in the roots of </a:t>
            </a:r>
            <a:r>
              <a:rPr lang="en-CA" b="1" u="sng" dirty="0" smtClean="0"/>
              <a:t>legume</a:t>
            </a:r>
            <a:r>
              <a:rPr lang="en-CA" dirty="0" smtClean="0"/>
              <a:t> plants.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Legumes include clover, alfalfa, beans, and peas. </a:t>
            </a:r>
            <a:r>
              <a:rPr lang="en-CA" b="1" dirty="0" smtClean="0"/>
              <a:t> </a:t>
            </a:r>
            <a:r>
              <a:rPr lang="en-CA" b="1" u="sng" dirty="0" smtClean="0"/>
              <a:t>All</a:t>
            </a:r>
            <a:r>
              <a:rPr lang="en-CA" b="1" dirty="0" smtClean="0"/>
              <a:t> </a:t>
            </a:r>
            <a:r>
              <a:rPr lang="en-CA" dirty="0" smtClean="0"/>
              <a:t>plants then convert the nitrate and ammonia produced in the roots of legumes into a variety of plant proteins.  When animals eat plants, they convert </a:t>
            </a:r>
            <a:r>
              <a:rPr lang="en-CA" b="1" u="sng" dirty="0" smtClean="0"/>
              <a:t>plant protein </a:t>
            </a:r>
            <a:r>
              <a:rPr lang="en-CA" dirty="0" smtClean="0"/>
              <a:t>into </a:t>
            </a:r>
            <a:r>
              <a:rPr lang="en-CA" b="1" u="sng" dirty="0" smtClean="0"/>
              <a:t>animal protein</a:t>
            </a:r>
            <a:r>
              <a:rPr lang="en-CA" dirty="0" smtClean="0"/>
              <a:t>. </a:t>
            </a:r>
          </a:p>
          <a:p>
            <a:pPr>
              <a:buNone/>
            </a:pPr>
            <a:r>
              <a:rPr lang="en-CA" dirty="0" smtClean="0"/>
              <a:t>For example, when you eat bread, beans, pasta, or any other foods containing plant matter, your body converts the protein into muscle, hair, fingernails and other animal proteins. </a:t>
            </a:r>
          </a:p>
          <a:p>
            <a:pPr>
              <a:buNone/>
            </a:pPr>
            <a:r>
              <a:rPr lang="en-CA" dirty="0" smtClean="0"/>
              <a:t>When you eat meat, your body also converts the animal proteins into the proteins your body needs.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When plants and animals die, </a:t>
            </a:r>
            <a:r>
              <a:rPr lang="en-CA" b="1" u="sng" dirty="0" smtClean="0"/>
              <a:t>decomposers</a:t>
            </a:r>
            <a:r>
              <a:rPr lang="en-CA" dirty="0" smtClean="0"/>
              <a:t> break down their remains. Some bacteria and fungi cause proteins to decay into nitrate and ammonia, which can be taken up again by plants and used to make proteins.  </a:t>
            </a:r>
          </a:p>
          <a:p>
            <a:pPr>
              <a:buNone/>
            </a:pPr>
            <a:r>
              <a:rPr lang="en-CA" dirty="0" smtClean="0"/>
              <a:t>Other bacteria will convert nitrate and ammonia back into nitrogen gas in a process known as </a:t>
            </a:r>
            <a:r>
              <a:rPr lang="en-CA" b="1" u="sng" dirty="0" err="1" smtClean="0"/>
              <a:t>denitrification</a:t>
            </a:r>
            <a:r>
              <a:rPr lang="en-CA" dirty="0" smtClean="0"/>
              <a:t>.</a:t>
            </a:r>
          </a:p>
          <a:p>
            <a:pPr>
              <a:buNone/>
            </a:pPr>
            <a:r>
              <a:rPr lang="en-CA" dirty="0" smtClean="0"/>
              <a:t>This process also occurs when bacteria convert animal waste (ex. sewage) and plant waste (ex. Dead leaves) into nitrogen gas. </a:t>
            </a:r>
          </a:p>
          <a:p>
            <a:pPr>
              <a:buNone/>
            </a:pPr>
            <a:r>
              <a:rPr lang="en-CA" dirty="0" smtClean="0"/>
              <a:t>Chemists have created an industrial process that creates nitrates and ammonia in factories. This industrial nitrogen fixation produces </a:t>
            </a:r>
            <a:r>
              <a:rPr lang="en-CA" b="1" u="sng" dirty="0" smtClean="0"/>
              <a:t>fertilizer</a:t>
            </a:r>
            <a:r>
              <a:rPr lang="en-CA" dirty="0" smtClean="0"/>
              <a:t> that farmers use to grow better crops.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trogen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4621"/>
            <a:ext cx="8382000" cy="6623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Re-cap: Five Main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a plant or animal dies or excretes wastes, nitrogen compounds pass into the soil or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Bacteria in the soil or water break down these nitrogen compounds into ammonia (which is toxic)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of the ammonia is converted by bacteria into ammonium ions which some plants can use directly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Nitrifying bacteria in the soil convert ammonium ions into nitrite ions which are taken up by plants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Nitrite ions are converted into nitrate ions, dissolved in water, and taken up by plant roots.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Disturbing the Cycles!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Up Arrow 4"/>
          <p:cNvSpPr/>
          <p:nvPr/>
        </p:nvSpPr>
        <p:spPr>
          <a:xfrm rot="16200000">
            <a:off x="4923282" y="2239518"/>
            <a:ext cx="4098036" cy="2819400"/>
          </a:xfrm>
          <a:prstGeom prst="curved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533400" y="1905000"/>
            <a:ext cx="2743200" cy="403860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 smtClean="0"/>
              <a:t>While </a:t>
            </a:r>
            <a:r>
              <a:rPr lang="en-CA" sz="2400" b="1" u="sng" dirty="0" smtClean="0"/>
              <a:t>energy</a:t>
            </a:r>
            <a:r>
              <a:rPr lang="en-CA" sz="2400" dirty="0" smtClean="0"/>
              <a:t> flows in a one-way direction through an ecosystem, </a:t>
            </a:r>
            <a:r>
              <a:rPr lang="en-CA" sz="2400" b="1" u="sng" dirty="0" smtClean="0"/>
              <a:t>nutrients</a:t>
            </a:r>
            <a:r>
              <a:rPr lang="en-CA" sz="2400" dirty="0" smtClean="0"/>
              <a:t> are recycled over and over again.  </a:t>
            </a:r>
          </a:p>
          <a:p>
            <a:pPr>
              <a:lnSpc>
                <a:spcPct val="150000"/>
              </a:lnSpc>
            </a:pPr>
            <a:r>
              <a:rPr lang="en-CA" sz="2400" b="1" u="sng" dirty="0" smtClean="0"/>
              <a:t>Biogeochemical</a:t>
            </a:r>
            <a:r>
              <a:rPr lang="en-CA" sz="2400" dirty="0" smtClean="0"/>
              <a:t> cycles are the processes by which nutrients move through organisms and the environment.  </a:t>
            </a:r>
          </a:p>
          <a:p>
            <a:pPr>
              <a:lnSpc>
                <a:spcPct val="150000"/>
              </a:lnSpc>
            </a:pPr>
            <a:r>
              <a:rPr lang="en-CA" sz="2400" b="1" dirty="0" smtClean="0"/>
              <a:t>* Bio = life, Geo = Earth*</a:t>
            </a:r>
          </a:p>
          <a:p>
            <a:pPr>
              <a:lnSpc>
                <a:spcPct val="150000"/>
              </a:lnSpc>
            </a:pPr>
            <a:r>
              <a:rPr lang="en-CA" sz="2400" dirty="0" smtClean="0"/>
              <a:t>You may be familiar with the water cycle in which water moves from the Earth’s atmosphere to the surface (</a:t>
            </a:r>
            <a:r>
              <a:rPr lang="en-CA" sz="2400" b="1" u="sng" dirty="0" smtClean="0"/>
              <a:t>precipitation</a:t>
            </a:r>
            <a:r>
              <a:rPr lang="en-CA" sz="2400" dirty="0" smtClean="0"/>
              <a:t>) and back to the atmosphere again </a:t>
            </a:r>
            <a:r>
              <a:rPr lang="en-CA" sz="2400" smtClean="0"/>
              <a:t>(</a:t>
            </a:r>
            <a:r>
              <a:rPr lang="en-CA" sz="2400" b="1" u="sng" smtClean="0"/>
              <a:t>evaporation</a:t>
            </a:r>
            <a:r>
              <a:rPr lang="en-CA" sz="2400" smtClean="0"/>
              <a:t>).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Human Impact on the Carbon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Humans interfere by releasing carbon faster than normal by:</a:t>
            </a:r>
          </a:p>
          <a:p>
            <a:pPr lvl="1"/>
            <a:r>
              <a:rPr lang="en-CA" dirty="0" smtClean="0"/>
              <a:t>Mining and burning fossil fuels</a:t>
            </a:r>
          </a:p>
          <a:p>
            <a:pPr lvl="1"/>
            <a:r>
              <a:rPr lang="en-CA" dirty="0" smtClean="0"/>
              <a:t>Burning forests, which produces more carbon dioxide and kills trees and green plants which absorb carbon dioxide.</a:t>
            </a:r>
          </a:p>
          <a:p>
            <a:pPr lvl="1">
              <a:buNone/>
            </a:pPr>
            <a:r>
              <a:rPr lang="en-CA" dirty="0" smtClean="0"/>
              <a:t>Therefore: CO₂ levels are rising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Impacting the 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crops are harvested, </a:t>
            </a:r>
            <a:r>
              <a:rPr lang="en-US" b="1" dirty="0" smtClean="0"/>
              <a:t>nitrogen </a:t>
            </a:r>
            <a:r>
              <a:rPr lang="en-US" dirty="0" smtClean="0"/>
              <a:t>is harvested with them.  Fields are left with </a:t>
            </a:r>
            <a:r>
              <a:rPr lang="en-US" b="1" dirty="0" smtClean="0"/>
              <a:t>less.  Fertilizers </a:t>
            </a:r>
            <a:r>
              <a:rPr lang="en-US" dirty="0" smtClean="0"/>
              <a:t>restore nitrogen to the land, but this comes with a cost.</a:t>
            </a:r>
            <a:endParaRPr lang="en-US" dirty="0"/>
          </a:p>
        </p:txBody>
      </p:sp>
      <p:pic>
        <p:nvPicPr>
          <p:cNvPr id="4" name="Picture 3" descr="fer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2590800" cy="1970779"/>
          </a:xfrm>
          <a:prstGeom prst="rect">
            <a:avLst/>
          </a:prstGeom>
        </p:spPr>
      </p:pic>
      <p:pic>
        <p:nvPicPr>
          <p:cNvPr id="5" name="Picture 4" descr="fert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86200"/>
            <a:ext cx="3467100" cy="238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1. </a:t>
            </a:r>
            <a:r>
              <a:rPr lang="en-US" dirty="0" smtClean="0"/>
              <a:t> Nitrates (NO3) increase </a:t>
            </a:r>
            <a:r>
              <a:rPr lang="en-US" b="1" dirty="0" smtClean="0"/>
              <a:t>acidity </a:t>
            </a:r>
            <a:r>
              <a:rPr lang="en-US" dirty="0" smtClean="0"/>
              <a:t>of soil which effects </a:t>
            </a:r>
            <a:r>
              <a:rPr lang="en-US" b="1" dirty="0" err="1" smtClean="0"/>
              <a:t>baceteria</a:t>
            </a:r>
            <a:r>
              <a:rPr lang="en-US" b="1" dirty="0" smtClean="0"/>
              <a:t> </a:t>
            </a:r>
            <a:r>
              <a:rPr lang="en-US" dirty="0" smtClean="0"/>
              <a:t>living in it.  The pH of soil should be neutral (7), but  can go down to 6 due to fertilizers so </a:t>
            </a:r>
            <a:r>
              <a:rPr lang="en-US" b="1" dirty="0" smtClean="0"/>
              <a:t>crops</a:t>
            </a:r>
            <a:r>
              <a:rPr lang="en-US" dirty="0" smtClean="0"/>
              <a:t> don’t grow as well.</a:t>
            </a:r>
            <a:endParaRPr lang="en-US" b="1" dirty="0"/>
          </a:p>
        </p:txBody>
      </p:sp>
      <p:pic>
        <p:nvPicPr>
          <p:cNvPr id="4" name="Picture 3" descr="dead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667000"/>
            <a:ext cx="5969000" cy="393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Water </a:t>
            </a:r>
            <a:r>
              <a:rPr lang="en-US" b="1" dirty="0" smtClean="0"/>
              <a:t>runoff</a:t>
            </a:r>
            <a:r>
              <a:rPr lang="en-US" dirty="0" smtClean="0"/>
              <a:t> carries field nutrients to </a:t>
            </a:r>
            <a:r>
              <a:rPr lang="en-US" b="1" dirty="0" smtClean="0"/>
              <a:t>streams </a:t>
            </a:r>
            <a:r>
              <a:rPr lang="en-US" dirty="0" smtClean="0"/>
              <a:t>and </a:t>
            </a:r>
            <a:r>
              <a:rPr lang="en-US" b="1" dirty="0" smtClean="0"/>
              <a:t>lakes </a:t>
            </a:r>
            <a:r>
              <a:rPr lang="en-US" dirty="0" smtClean="0"/>
              <a:t>which causes the </a:t>
            </a:r>
            <a:r>
              <a:rPr lang="en-US" b="1" dirty="0" smtClean="0"/>
              <a:t>algae </a:t>
            </a:r>
            <a:r>
              <a:rPr lang="en-US" dirty="0" smtClean="0"/>
              <a:t>in the water to grow rapidly (algal bloom).  When the algae die, bacteria use </a:t>
            </a:r>
            <a:r>
              <a:rPr lang="en-US" b="1" dirty="0" smtClean="0"/>
              <a:t>oxygen </a:t>
            </a:r>
            <a:r>
              <a:rPr lang="en-US" dirty="0" smtClean="0"/>
              <a:t>to decompose them. </a:t>
            </a:r>
          </a:p>
          <a:p>
            <a:pPr marL="514350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Since the bacteria have so much food, they thrive and use up all the </a:t>
            </a:r>
            <a:r>
              <a:rPr lang="en-US" b="1" dirty="0" smtClean="0"/>
              <a:t>oxygen </a:t>
            </a:r>
            <a:r>
              <a:rPr lang="en-US" dirty="0" smtClean="0"/>
              <a:t>in the water so there is none left for the fish and other </a:t>
            </a:r>
            <a:r>
              <a:rPr lang="en-US" b="1" dirty="0" smtClean="0"/>
              <a:t>animals. </a:t>
            </a:r>
            <a:r>
              <a:rPr lang="en-US" dirty="0" smtClean="0"/>
              <a:t>When the fish die, bacteria thrive even more and use more oxygen! </a:t>
            </a:r>
            <a:endParaRPr lang="en-US" b="1" dirty="0"/>
          </a:p>
        </p:txBody>
      </p:sp>
      <p:pic>
        <p:nvPicPr>
          <p:cNvPr id="4" name="Picture 3" descr="pho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029200"/>
            <a:ext cx="1245646" cy="1607752"/>
          </a:xfrm>
          <a:prstGeom prst="rect">
            <a:avLst/>
          </a:prstGeom>
        </p:spPr>
      </p:pic>
      <p:pic>
        <p:nvPicPr>
          <p:cNvPr id="5" name="Picture 4" descr="DownloadedFi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876800"/>
            <a:ext cx="1676535" cy="167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mblr_l7lcl7gh4t1qdstgo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5628409" cy="2971800"/>
          </a:xfrm>
          <a:prstGeom prst="rect">
            <a:avLst/>
          </a:prstGeom>
        </p:spPr>
      </p:pic>
      <p:pic>
        <p:nvPicPr>
          <p:cNvPr id="7" name="Picture 6" descr="tumblr_l7lcjyuJiX1qdstgo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75000"/>
            <a:ext cx="5994400" cy="3683000"/>
          </a:xfrm>
          <a:prstGeom prst="rect">
            <a:avLst/>
          </a:prstGeom>
        </p:spPr>
      </p:pic>
      <p:pic>
        <p:nvPicPr>
          <p:cNvPr id="8" name="Picture 7" descr="al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438400"/>
            <a:ext cx="3441700" cy="259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5562600" cy="1143000"/>
          </a:xfrm>
        </p:spPr>
        <p:txBody>
          <a:bodyPr/>
          <a:lstStyle/>
          <a:p>
            <a:r>
              <a:rPr lang="en-US" dirty="0" smtClean="0"/>
              <a:t>Recognize This? </a:t>
            </a:r>
            <a:endParaRPr lang="en-US" dirty="0"/>
          </a:p>
        </p:txBody>
      </p:sp>
      <p:pic>
        <p:nvPicPr>
          <p:cNvPr id="6" name="Content Placeholder 5" descr="LWMod100720crefl1_143-A20102011815_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2161309"/>
            <a:ext cx="2457450" cy="4468091"/>
          </a:xfrm>
        </p:spPr>
      </p:pic>
      <p:sp>
        <p:nvSpPr>
          <p:cNvPr id="7" name="TextBox 6"/>
          <p:cNvSpPr txBox="1"/>
          <p:nvPr/>
        </p:nvSpPr>
        <p:spPr>
          <a:xfrm>
            <a:off x="838200" y="1752600"/>
            <a:ext cx="3657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Lake Winnipeg </a:t>
            </a:r>
          </a:p>
          <a:p>
            <a:endParaRPr lang="en-US" dirty="0" smtClean="0"/>
          </a:p>
          <a:p>
            <a:r>
              <a:rPr lang="en-US" b="1" dirty="0" smtClean="0"/>
              <a:t>June 28, 2010 </a:t>
            </a:r>
            <a:r>
              <a:rPr lang="en-US" dirty="0" smtClean="0"/>
              <a:t>– No signs of algae</a:t>
            </a:r>
          </a:p>
          <a:p>
            <a:endParaRPr lang="en-US" dirty="0" smtClean="0"/>
          </a:p>
          <a:p>
            <a:r>
              <a:rPr lang="en-US" b="1" dirty="0" smtClean="0"/>
              <a:t>July 20, 2010 </a:t>
            </a:r>
            <a:r>
              <a:rPr lang="en-US" dirty="0" smtClean="0"/>
              <a:t>– Algae bloom clearly</a:t>
            </a:r>
          </a:p>
          <a:p>
            <a:r>
              <a:rPr lang="en-US" dirty="0" smtClean="0"/>
              <a:t>	       visible in north basin.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Lake Winnipeg is the tenth largest</a:t>
            </a:r>
          </a:p>
          <a:p>
            <a:r>
              <a:rPr lang="en-US" sz="2400" dirty="0" smtClean="0"/>
              <a:t>freshwater lake in the world and it is in trouble!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7" descr="LWMod100628crefl2_143-A20101791900-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5513" y="2133600"/>
            <a:ext cx="1792887" cy="4495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6248400"/>
            <a:ext cx="407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www.youtube.com/watch?v</a:t>
            </a:r>
            <a:r>
              <a:rPr lang="en-US" sz="1400" dirty="0" smtClean="0"/>
              <a:t>=7AFOfpbkTdg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Restore your shoreline to a more natural state. </a:t>
            </a:r>
          </a:p>
          <a:p>
            <a:r>
              <a:rPr lang="en-US" dirty="0" smtClean="0"/>
              <a:t>Ensure that your septic system is in good shape, with no leaks.</a:t>
            </a:r>
          </a:p>
          <a:p>
            <a:r>
              <a:rPr lang="en-US" dirty="0" smtClean="0"/>
              <a:t>Do not flush anything down your toilet that shouldn’t ‘traditionally’ go down a toilet, such as medications and chemicals. </a:t>
            </a:r>
          </a:p>
          <a:p>
            <a:r>
              <a:rPr lang="en-US" dirty="0" smtClean="0"/>
              <a:t>Reduce your use of phosphorus.</a:t>
            </a:r>
          </a:p>
          <a:p>
            <a:r>
              <a:rPr lang="en-US" dirty="0" smtClean="0"/>
              <a:t>Keep large animals, such as cattle, away from shorelines of streams, rivers and lakes. </a:t>
            </a:r>
          </a:p>
          <a:p>
            <a:r>
              <a:rPr lang="en-US" dirty="0" smtClean="0"/>
              <a:t>Reduce the impacts caused by your recreational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</a:t>
            </a:r>
            <a:r>
              <a:rPr lang="en-US" dirty="0" smtClean="0"/>
              <a:t>Certain bacteria convert nitrates (NO3) to nitrites (NO2), which are dangerous to humans and animals because they attach to </a:t>
            </a:r>
            <a:r>
              <a:rPr lang="en-US" b="1" dirty="0" smtClean="0"/>
              <a:t>hemoglobin </a:t>
            </a:r>
            <a:r>
              <a:rPr lang="en-US" dirty="0" smtClean="0"/>
              <a:t>in the blood so that it cannot transport oxygen. 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Normally stomach acids kill these bacteria, but </a:t>
            </a:r>
            <a:r>
              <a:rPr lang="en-US" b="1" dirty="0" smtClean="0"/>
              <a:t>infants </a:t>
            </a:r>
            <a:r>
              <a:rPr lang="en-US" dirty="0" smtClean="0"/>
              <a:t>do not have strong acids in the stomachs so the nitrites are absorbed by the blood. 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combustion of fossil fuels produces: </a:t>
            </a:r>
            <a:r>
              <a:rPr lang="en-US" b="1" dirty="0" smtClean="0"/>
              <a:t>SO2 </a:t>
            </a:r>
            <a:r>
              <a:rPr lang="en-US" dirty="0" smtClean="0"/>
              <a:t>and </a:t>
            </a:r>
            <a:r>
              <a:rPr lang="en-US" b="1" dirty="0" err="1" smtClean="0"/>
              <a:t>NOx</a:t>
            </a:r>
            <a:r>
              <a:rPr lang="en-US" dirty="0" smtClean="0"/>
              <a:t>, which combine with </a:t>
            </a:r>
            <a:r>
              <a:rPr lang="en-US" b="1" dirty="0" smtClean="0"/>
              <a:t>water </a:t>
            </a:r>
            <a:r>
              <a:rPr lang="en-US" dirty="0" smtClean="0"/>
              <a:t>in the atmosphere to produce </a:t>
            </a:r>
            <a:r>
              <a:rPr lang="en-US" b="1" dirty="0" smtClean="0"/>
              <a:t>acids.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Acids return to Earth through </a:t>
            </a:r>
            <a:r>
              <a:rPr lang="en-US" b="1" dirty="0" smtClean="0"/>
              <a:t>precipitation. </a:t>
            </a:r>
            <a:r>
              <a:rPr lang="en-US" dirty="0" smtClean="0"/>
              <a:t> SO2 and </a:t>
            </a:r>
            <a:r>
              <a:rPr lang="en-US" dirty="0" err="1" smtClean="0"/>
              <a:t>NOx</a:t>
            </a:r>
            <a:r>
              <a:rPr lang="en-US" dirty="0" smtClean="0"/>
              <a:t> can also combine with water in dew, lakes, and even your lungs! </a:t>
            </a:r>
            <a:endParaRPr lang="en-US" dirty="0"/>
          </a:p>
        </p:txBody>
      </p:sp>
      <p:pic>
        <p:nvPicPr>
          <p:cNvPr id="4" name="Picture 3" descr="acid rain again o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191000"/>
            <a:ext cx="1683084" cy="24598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cid_ra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762000"/>
            <a:ext cx="7162800" cy="58591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_water_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0433"/>
            <a:ext cx="9144000" cy="5687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28600"/>
            <a:ext cx="2057400" cy="3123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Dissolve marble statues and damage buildings</a:t>
            </a:r>
          </a:p>
          <a:p>
            <a:r>
              <a:rPr lang="en-US" dirty="0" smtClean="0"/>
              <a:t>Corrodes metal, and dulls car finishes</a:t>
            </a:r>
          </a:p>
          <a:p>
            <a:r>
              <a:rPr lang="en-US" dirty="0" smtClean="0"/>
              <a:t>Causes respiratory problems like asthma and bronchitis</a:t>
            </a:r>
          </a:p>
          <a:p>
            <a:r>
              <a:rPr lang="en-US" dirty="0" smtClean="0"/>
              <a:t>Causes irritation to eyes and skin</a:t>
            </a:r>
          </a:p>
          <a:p>
            <a:r>
              <a:rPr lang="en-US" dirty="0" smtClean="0"/>
              <a:t>Damages plants and makes them more susceptible to infection</a:t>
            </a:r>
          </a:p>
          <a:p>
            <a:r>
              <a:rPr lang="en-US" dirty="0" smtClean="0"/>
              <a:t>Decreases pH of soil and water, which kills bacteria, fish, and plants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Carbon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The process by which carbon moves through an ecosystem is called the carbon cycle.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Producers such as </a:t>
            </a:r>
            <a:r>
              <a:rPr lang="en-CA" b="1" u="sng" dirty="0" smtClean="0"/>
              <a:t>green plants</a:t>
            </a:r>
            <a:r>
              <a:rPr lang="en-CA" dirty="0" smtClean="0"/>
              <a:t> and </a:t>
            </a:r>
            <a:r>
              <a:rPr lang="en-CA" b="1" u="sng" dirty="0" smtClean="0"/>
              <a:t>algae</a:t>
            </a:r>
            <a:r>
              <a:rPr lang="en-CA" dirty="0" smtClean="0"/>
              <a:t> take in a carbon containing compound known as </a:t>
            </a:r>
            <a:r>
              <a:rPr lang="en-CA" b="1" u="sng" dirty="0" smtClean="0"/>
              <a:t>carbon dioxide</a:t>
            </a:r>
            <a:r>
              <a:rPr lang="en-CA" dirty="0" smtClean="0"/>
              <a:t> from the atmosphere.  The chemical formula for carbon is </a:t>
            </a:r>
            <a:r>
              <a:rPr lang="en-CA" b="1" u="sng" dirty="0" smtClean="0"/>
              <a:t>CO₂</a:t>
            </a:r>
            <a:r>
              <a:rPr lang="en-CA" dirty="0" smtClean="0"/>
              <a:t>.</a:t>
            </a:r>
          </a:p>
          <a:p>
            <a:pPr>
              <a:buNone/>
            </a:pPr>
            <a:r>
              <a:rPr lang="en-CA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During </a:t>
            </a:r>
            <a:r>
              <a:rPr lang="en-CA" b="1" u="sng" dirty="0" smtClean="0"/>
              <a:t>photosynthesis</a:t>
            </a:r>
            <a:r>
              <a:rPr lang="en-CA" dirty="0" smtClean="0"/>
              <a:t>, the energy of the sun is used to convert carbon dioxide into </a:t>
            </a:r>
            <a:r>
              <a:rPr lang="en-CA" b="1" u="sng" dirty="0" smtClean="0"/>
              <a:t>glucose</a:t>
            </a:r>
            <a:r>
              <a:rPr lang="en-CA" dirty="0" smtClean="0"/>
              <a:t>, a type of organic compound.  Plants then change glucose into other types of carbon compounds.  </a:t>
            </a:r>
          </a:p>
          <a:p>
            <a:pPr>
              <a:buNone/>
            </a:pPr>
            <a:r>
              <a:rPr lang="en-CA" dirty="0" smtClean="0"/>
              <a:t>When animals eat plants and algae, the carbon compounds are converted into glucose. </a:t>
            </a:r>
          </a:p>
          <a:p>
            <a:pPr>
              <a:buNone/>
            </a:pPr>
            <a:r>
              <a:rPr lang="en-CA" dirty="0" smtClean="0"/>
              <a:t>Glucose is then converted into carbon dioxide and energy in a process known as </a:t>
            </a:r>
            <a:r>
              <a:rPr lang="en-CA" b="1" u="sng" dirty="0" smtClean="0"/>
              <a:t>cellular respiration</a:t>
            </a:r>
            <a:r>
              <a:rPr lang="en-CA" dirty="0" smtClean="0"/>
              <a:t>.  The energy is used by organisms for growth, movement, reproduction, excreting wastes, digesting food, and so 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4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The carbon dioxide is released into the atmosphere, and the cycle continues.  </a:t>
            </a:r>
          </a:p>
          <a:p>
            <a:pPr>
              <a:buNone/>
            </a:pPr>
            <a:r>
              <a:rPr lang="en-CA" b="1" u="sng" dirty="0" smtClean="0"/>
              <a:t>Fossil fuels</a:t>
            </a:r>
            <a:r>
              <a:rPr lang="en-CA" dirty="0" smtClean="0"/>
              <a:t> are carbon-containing compounds such as gasoline, coal, and natural gas that are burned by humans to produce energy.  </a:t>
            </a:r>
          </a:p>
          <a:p>
            <a:pPr>
              <a:buNone/>
            </a:pPr>
            <a:r>
              <a:rPr lang="en-CA" dirty="0" smtClean="0"/>
              <a:t>The </a:t>
            </a:r>
            <a:r>
              <a:rPr lang="en-CA" b="1" u="sng" dirty="0" smtClean="0"/>
              <a:t>combustion</a:t>
            </a:r>
            <a:r>
              <a:rPr lang="en-CA" dirty="0" smtClean="0"/>
              <a:t> of fossil fuels also releases carbon dioxide into the Earth’s atmosphere. The energy is then used to heat our homes and run our automobiles and factories.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-17-CarbonCycle-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95159"/>
            <a:ext cx="8610600" cy="5962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Oxygen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oxygen cycle, which moves through an ecosystem, is closely linked to the carbon cycle.  Plants use </a:t>
            </a:r>
            <a:r>
              <a:rPr lang="en-US" b="1" u="sng" dirty="0" smtClean="0"/>
              <a:t>water</a:t>
            </a:r>
            <a:r>
              <a:rPr lang="en-US" dirty="0" smtClean="0"/>
              <a:t> during photosynthesis and release </a:t>
            </a:r>
            <a:r>
              <a:rPr lang="en-US" b="1" u="sng" dirty="0" smtClean="0"/>
              <a:t>oxygen gas</a:t>
            </a:r>
            <a:r>
              <a:rPr lang="en-US" dirty="0" smtClean="0"/>
              <a:t> into the atmosphere.</a:t>
            </a:r>
          </a:p>
          <a:p>
            <a:pPr>
              <a:buNone/>
            </a:pPr>
            <a:r>
              <a:rPr lang="en-US" dirty="0" smtClean="0"/>
              <a:t>The chemical formula for oxygen gas is </a:t>
            </a:r>
            <a:r>
              <a:rPr lang="en-US" b="1" u="sng" dirty="0" smtClean="0"/>
              <a:t>O₂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Organisms then use the oxygen gas during cellular respiration and release </a:t>
            </a:r>
            <a:r>
              <a:rPr lang="en-US" b="1" u="sng" dirty="0" smtClean="0"/>
              <a:t>water</a:t>
            </a:r>
            <a:r>
              <a:rPr lang="en-US" dirty="0" smtClean="0"/>
              <a:t> into the atmosphere.</a:t>
            </a:r>
          </a:p>
          <a:p>
            <a:pPr>
              <a:buNone/>
            </a:pPr>
            <a:r>
              <a:rPr lang="en-US" dirty="0" smtClean="0"/>
              <a:t>The cycle continues as plants produce oxygen during photosynthesis, which is then used by organisms in cellular respiration.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w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762000"/>
            <a:ext cx="6096165" cy="58523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1218</TotalTime>
  <Words>1373</Words>
  <Application>Microsoft Office PowerPoint</Application>
  <PresentationFormat>On-screen Show (4:3)</PresentationFormat>
  <Paragraphs>135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The Cycles of Life</vt:lpstr>
      <vt:lpstr>PowerPoint Presentation</vt:lpstr>
      <vt:lpstr>PowerPoint Presentation</vt:lpstr>
      <vt:lpstr>The Carbon Cycle</vt:lpstr>
      <vt:lpstr>PowerPoint Presentation</vt:lpstr>
      <vt:lpstr>PowerPoint Presentation</vt:lpstr>
      <vt:lpstr>PowerPoint Presentation</vt:lpstr>
      <vt:lpstr>The Oxygen Cycle</vt:lpstr>
      <vt:lpstr>PowerPoint Presentation</vt:lpstr>
      <vt:lpstr>PowerPoint Presentation</vt:lpstr>
      <vt:lpstr>The carbon cycle  with and without humans</vt:lpstr>
      <vt:lpstr>What’s in a tree? </vt:lpstr>
      <vt:lpstr>Carbon Footprint Calculator</vt:lpstr>
      <vt:lpstr>Nitrogen Cycle</vt:lpstr>
      <vt:lpstr>PowerPoint Presentation</vt:lpstr>
      <vt:lpstr>PowerPoint Presentation</vt:lpstr>
      <vt:lpstr>PowerPoint Presentation</vt:lpstr>
      <vt:lpstr>Re-cap: Five Main Steps</vt:lpstr>
      <vt:lpstr>Disturbing the Cycles! </vt:lpstr>
      <vt:lpstr>Human Impact on the Carbon Cycle</vt:lpstr>
      <vt:lpstr>Impacting the Nitrogen Cycle</vt:lpstr>
      <vt:lpstr>PowerPoint Presentation</vt:lpstr>
      <vt:lpstr>PowerPoint Presentation</vt:lpstr>
      <vt:lpstr>PowerPoint Presentation</vt:lpstr>
      <vt:lpstr>Recognize This? </vt:lpstr>
      <vt:lpstr>What can we do?</vt:lpstr>
      <vt:lpstr>PowerPoint Presentation</vt:lpstr>
      <vt:lpstr>Acid Rain</vt:lpstr>
      <vt:lpstr>PowerPoint Presentation</vt:lpstr>
      <vt:lpstr>Effects of Acid Rain</vt:lpstr>
    </vt:vector>
  </TitlesOfParts>
  <Company>St James Assiniboia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Cycles of Life</dc:title>
  <dc:creator>Information Systems</dc:creator>
  <cp:lastModifiedBy>Admin</cp:lastModifiedBy>
  <cp:revision>68</cp:revision>
  <dcterms:created xsi:type="dcterms:W3CDTF">2011-03-22T23:51:44Z</dcterms:created>
  <dcterms:modified xsi:type="dcterms:W3CDTF">2014-05-22T20:07:33Z</dcterms:modified>
</cp:coreProperties>
</file>