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2" r:id="rId4"/>
    <p:sldId id="260" r:id="rId5"/>
    <p:sldId id="258" r:id="rId6"/>
    <p:sldId id="259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 autoAdjust="0"/>
    <p:restoredTop sz="94700" autoAdjust="0"/>
  </p:normalViewPr>
  <p:slideViewPr>
    <p:cSldViewPr>
      <p:cViewPr varScale="1">
        <p:scale>
          <a:sx n="103" d="100"/>
          <a:sy n="103" d="100"/>
        </p:scale>
        <p:origin x="-57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72" y="984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D49B1-11CA-42DE-B74E-223FBED7BCA3}" type="datetimeFigureOut">
              <a:rPr lang="en-CA" smtClean="0"/>
              <a:pPr/>
              <a:t>12/08/2014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29076-E242-4932-B262-90533CD8CF24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D49B1-11CA-42DE-B74E-223FBED7BCA3}" type="datetimeFigureOut">
              <a:rPr lang="en-CA" smtClean="0"/>
              <a:pPr/>
              <a:t>12/08/2014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29076-E242-4932-B262-90533CD8CF24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D49B1-11CA-42DE-B74E-223FBED7BCA3}" type="datetimeFigureOut">
              <a:rPr lang="en-CA" smtClean="0"/>
              <a:pPr/>
              <a:t>12/08/2014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29076-E242-4932-B262-90533CD8CF24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D49B1-11CA-42DE-B74E-223FBED7BCA3}" type="datetimeFigureOut">
              <a:rPr lang="en-CA" smtClean="0"/>
              <a:pPr/>
              <a:t>12/08/2014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29076-E242-4932-B262-90533CD8CF24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D49B1-11CA-42DE-B74E-223FBED7BCA3}" type="datetimeFigureOut">
              <a:rPr lang="en-CA" smtClean="0"/>
              <a:pPr/>
              <a:t>12/08/2014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29076-E242-4932-B262-90533CD8CF24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D49B1-11CA-42DE-B74E-223FBED7BCA3}" type="datetimeFigureOut">
              <a:rPr lang="en-CA" smtClean="0"/>
              <a:pPr/>
              <a:t>12/08/2014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29076-E242-4932-B262-90533CD8CF24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D49B1-11CA-42DE-B74E-223FBED7BCA3}" type="datetimeFigureOut">
              <a:rPr lang="en-CA" smtClean="0"/>
              <a:pPr/>
              <a:t>12/08/2014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29076-E242-4932-B262-90533CD8CF24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D49B1-11CA-42DE-B74E-223FBED7BCA3}" type="datetimeFigureOut">
              <a:rPr lang="en-CA" smtClean="0"/>
              <a:pPr/>
              <a:t>12/08/2014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29076-E242-4932-B262-90533CD8CF24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D49B1-11CA-42DE-B74E-223FBED7BCA3}" type="datetimeFigureOut">
              <a:rPr lang="en-CA" smtClean="0"/>
              <a:pPr/>
              <a:t>12/08/2014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29076-E242-4932-B262-90533CD8CF24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D49B1-11CA-42DE-B74E-223FBED7BCA3}" type="datetimeFigureOut">
              <a:rPr lang="en-CA" smtClean="0"/>
              <a:pPr/>
              <a:t>12/08/2014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29076-E242-4932-B262-90533CD8CF24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D49B1-11CA-42DE-B74E-223FBED7BCA3}" type="datetimeFigureOut">
              <a:rPr lang="en-CA" smtClean="0"/>
              <a:pPr/>
              <a:t>12/08/2014</a:t>
            </a:fld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329076-E242-4932-B262-90533CD8CF24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42329076-E242-4932-B262-90533CD8CF24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E33D49B1-11CA-42DE-B74E-223FBED7BCA3}" type="datetimeFigureOut">
              <a:rPr lang="en-CA" smtClean="0"/>
              <a:pPr/>
              <a:t>12/08/2014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dlt.ncssm.edu/core/Chapter16-Acid-Base_Equilibria/Chapter16-Animations/StrongAcidIonization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652" y="239184"/>
            <a:ext cx="7846640" cy="1296144"/>
          </a:xfrm>
        </p:spPr>
        <p:txBody>
          <a:bodyPr/>
          <a:lstStyle/>
          <a:p>
            <a:pPr algn="ctr"/>
            <a:r>
              <a:rPr lang="en-CA" dirty="0" smtClean="0"/>
              <a:t>Acids &amp; Bases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5013176"/>
            <a:ext cx="8208912" cy="2743200"/>
          </a:xfrm>
        </p:spPr>
        <p:txBody>
          <a:bodyPr/>
          <a:lstStyle/>
          <a:p>
            <a:pPr algn="l"/>
            <a:endParaRPr lang="en-US" b="1" dirty="0" smtClean="0">
              <a:solidFill>
                <a:srgbClr val="002060"/>
              </a:solidFill>
            </a:endParaRPr>
          </a:p>
          <a:p>
            <a:pPr algn="l"/>
            <a:r>
              <a:rPr lang="en-US" b="1" u="sng" dirty="0" smtClean="0">
                <a:solidFill>
                  <a:srgbClr val="002060"/>
                </a:solidFill>
              </a:rPr>
              <a:t>Outcome</a:t>
            </a:r>
            <a:r>
              <a:rPr lang="en-US" b="1" u="sng" dirty="0">
                <a:solidFill>
                  <a:srgbClr val="002060"/>
                </a:solidFill>
              </a:rPr>
              <a:t>:</a:t>
            </a:r>
            <a:endParaRPr lang="en-CA" sz="2000" b="1" u="sng" dirty="0">
              <a:solidFill>
                <a:srgbClr val="002060"/>
              </a:solidFill>
            </a:endParaRPr>
          </a:p>
          <a:p>
            <a:r>
              <a:rPr lang="en-US" b="1" dirty="0">
                <a:solidFill>
                  <a:srgbClr val="002060"/>
                </a:solidFill>
              </a:rPr>
              <a:t>S2-2-08</a:t>
            </a:r>
            <a:r>
              <a:rPr lang="en-US" dirty="0">
                <a:solidFill>
                  <a:srgbClr val="002060"/>
                </a:solidFill>
              </a:rPr>
              <a:t> 	Experiment to classify acids and bases using their characteristic </a:t>
            </a:r>
            <a:r>
              <a:rPr lang="en-US" dirty="0" smtClean="0">
                <a:solidFill>
                  <a:srgbClr val="002060"/>
                </a:solidFill>
              </a:rPr>
              <a:t>	properties</a:t>
            </a:r>
            <a:r>
              <a:rPr lang="en-US" dirty="0">
                <a:solidFill>
                  <a:srgbClr val="002060"/>
                </a:solidFill>
              </a:rPr>
              <a:t>.  </a:t>
            </a:r>
            <a:r>
              <a:rPr lang="en-US" i="1" dirty="0">
                <a:solidFill>
                  <a:srgbClr val="002060"/>
                </a:solidFill>
              </a:rPr>
              <a:t>Include: pH, indicators, reactivity with metals.</a:t>
            </a:r>
            <a:endParaRPr lang="en-CA" dirty="0">
              <a:solidFill>
                <a:srgbClr val="002060"/>
              </a:solidFill>
            </a:endParaRPr>
          </a:p>
          <a:p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7804" y="1535328"/>
            <a:ext cx="3240360" cy="4030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53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0"/>
            <a:ext cx="7620000" cy="1143000"/>
          </a:xfrm>
        </p:spPr>
        <p:txBody>
          <a:bodyPr/>
          <a:lstStyle/>
          <a:p>
            <a:r>
              <a:rPr lang="en-CA" sz="4200" dirty="0" smtClean="0"/>
              <a:t>Testing acids and bases…</a:t>
            </a:r>
            <a:endParaRPr lang="en-CA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8460432" cy="566124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CA" sz="2400" dirty="0" smtClean="0"/>
              <a:t>There </a:t>
            </a:r>
            <a:r>
              <a:rPr lang="en-CA" sz="2400" dirty="0"/>
              <a:t>are different ways to test how acidic or basic (alkaline) a substance is…</a:t>
            </a:r>
            <a:endParaRPr lang="en-CA" sz="1800" dirty="0"/>
          </a:p>
          <a:p>
            <a:pPr marL="114300" indent="0">
              <a:buNone/>
            </a:pPr>
            <a:r>
              <a:rPr lang="en-CA" sz="2400" dirty="0"/>
              <a:t> </a:t>
            </a:r>
            <a:endParaRPr lang="en-CA" sz="1800" dirty="0"/>
          </a:p>
          <a:p>
            <a:pPr marL="114300" lvl="0" indent="0">
              <a:buNone/>
            </a:pPr>
            <a:r>
              <a:rPr lang="en-CA" sz="2400" b="1" u="sng" dirty="0"/>
              <a:t>pH – “The Power of Hydrogen”</a:t>
            </a:r>
            <a:endParaRPr lang="en-CA" sz="2000" dirty="0"/>
          </a:p>
          <a:p>
            <a:pPr lvl="0"/>
            <a:r>
              <a:rPr lang="en-CA" sz="2400" dirty="0"/>
              <a:t>A scale that goes from </a:t>
            </a:r>
            <a:r>
              <a:rPr lang="en-CA" sz="2400" b="1" u="sng" cap="all" dirty="0"/>
              <a:t>0 – 14</a:t>
            </a:r>
            <a:r>
              <a:rPr lang="en-CA" sz="2400" dirty="0"/>
              <a:t> that tells us how </a:t>
            </a:r>
            <a:r>
              <a:rPr lang="en-CA" sz="2400" b="1" u="sng" cap="all" dirty="0"/>
              <a:t>acidic</a:t>
            </a:r>
            <a:r>
              <a:rPr lang="en-CA" sz="2400" dirty="0"/>
              <a:t> or </a:t>
            </a:r>
            <a:r>
              <a:rPr lang="en-CA" sz="2400" b="1" u="sng" cap="all" dirty="0"/>
              <a:t>basic</a:t>
            </a:r>
            <a:r>
              <a:rPr lang="en-CA" sz="2400" dirty="0"/>
              <a:t> (</a:t>
            </a:r>
            <a:r>
              <a:rPr lang="en-CA" sz="2400" b="1" u="sng" cap="all" dirty="0"/>
              <a:t>alkaline</a:t>
            </a:r>
            <a:r>
              <a:rPr lang="en-CA" sz="2400" dirty="0"/>
              <a:t>) a substance is:</a:t>
            </a:r>
            <a:endParaRPr lang="en-CA" sz="2000" dirty="0"/>
          </a:p>
          <a:p>
            <a:endParaRPr lang="en-CA" sz="2400" dirty="0"/>
          </a:p>
          <a:p>
            <a:endParaRPr lang="en-CA" sz="2400" dirty="0"/>
          </a:p>
          <a:p>
            <a:endParaRPr lang="en-CA" sz="2400" dirty="0"/>
          </a:p>
          <a:p>
            <a:endParaRPr lang="en-CA" sz="1800" dirty="0" smtClean="0"/>
          </a:p>
          <a:p>
            <a:endParaRPr lang="en-CA" sz="1800" dirty="0"/>
          </a:p>
          <a:p>
            <a:endParaRPr lang="en-CA" sz="1800" dirty="0" smtClean="0"/>
          </a:p>
          <a:p>
            <a:endParaRPr lang="en-CA" sz="1800" dirty="0"/>
          </a:p>
          <a:p>
            <a:endParaRPr lang="en-CA" sz="1800" dirty="0" smtClean="0"/>
          </a:p>
          <a:p>
            <a:endParaRPr lang="en-CA" sz="1800" dirty="0"/>
          </a:p>
          <a:p>
            <a:endParaRPr lang="en-CA" sz="1800" dirty="0"/>
          </a:p>
          <a:p>
            <a:pPr marL="0" indent="0">
              <a:spcBef>
                <a:spcPts val="0"/>
              </a:spcBef>
              <a:buNone/>
            </a:pPr>
            <a:endParaRPr lang="en-CA" dirty="0" smtClean="0"/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155809"/>
            <a:ext cx="6317339" cy="1993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5906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0"/>
            <a:ext cx="7620000" cy="1143000"/>
          </a:xfrm>
        </p:spPr>
        <p:txBody>
          <a:bodyPr/>
          <a:lstStyle/>
          <a:p>
            <a:r>
              <a:rPr lang="en-CA" sz="4200" dirty="0" smtClean="0"/>
              <a:t>Testing acids and bases…</a:t>
            </a:r>
            <a:endParaRPr lang="en-CA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8460432" cy="5661248"/>
          </a:xfrm>
        </p:spPr>
        <p:txBody>
          <a:bodyPr>
            <a:normAutofit/>
          </a:bodyPr>
          <a:lstStyle/>
          <a:p>
            <a:pPr marL="114300" lvl="0" indent="0">
              <a:buNone/>
            </a:pPr>
            <a:r>
              <a:rPr lang="en-CA" sz="2400" b="1" u="sng" dirty="0" smtClean="0"/>
              <a:t>pH </a:t>
            </a:r>
            <a:r>
              <a:rPr lang="en-CA" sz="2400" b="1" u="sng" dirty="0"/>
              <a:t>– “The Power of Hydrogen”</a:t>
            </a:r>
            <a:endParaRPr lang="en-CA" sz="2000" dirty="0"/>
          </a:p>
          <a:p>
            <a:r>
              <a:rPr lang="en-CA" sz="1800" dirty="0"/>
              <a:t>H</a:t>
            </a:r>
            <a:r>
              <a:rPr lang="en-CA" sz="2400" dirty="0" smtClean="0"/>
              <a:t>ere </a:t>
            </a:r>
            <a:r>
              <a:rPr lang="en-CA" sz="2400" dirty="0"/>
              <a:t>are some examples of everyday substances and their </a:t>
            </a:r>
            <a:r>
              <a:rPr lang="en-CA" sz="2400" b="1" u="sng" cap="all" dirty="0"/>
              <a:t>approximate</a:t>
            </a:r>
            <a:r>
              <a:rPr lang="en-CA" sz="2400" dirty="0"/>
              <a:t> pH:</a:t>
            </a:r>
            <a:endParaRPr lang="en-CA" sz="2000" dirty="0"/>
          </a:p>
          <a:p>
            <a:pPr marL="114300" indent="0">
              <a:buNone/>
            </a:pPr>
            <a:endParaRPr lang="en-CA" sz="2000" dirty="0"/>
          </a:p>
          <a:p>
            <a:pPr marL="114300" indent="0">
              <a:buNone/>
            </a:pPr>
            <a:endParaRPr lang="en-CA" sz="2000" dirty="0" smtClean="0"/>
          </a:p>
          <a:p>
            <a:pPr marL="114300" indent="0">
              <a:buNone/>
            </a:pPr>
            <a:endParaRPr lang="en-CA" sz="2000" dirty="0"/>
          </a:p>
          <a:p>
            <a:pPr marL="114300" indent="0">
              <a:buNone/>
            </a:pPr>
            <a:endParaRPr lang="en-CA" sz="2000" dirty="0" smtClean="0"/>
          </a:p>
          <a:p>
            <a:pPr marL="114300" indent="0">
              <a:buNone/>
            </a:pPr>
            <a:endParaRPr lang="en-CA" sz="2000" dirty="0"/>
          </a:p>
          <a:p>
            <a:pPr marL="114300" indent="0">
              <a:buNone/>
            </a:pPr>
            <a:endParaRPr lang="en-CA" sz="2000" dirty="0" smtClean="0"/>
          </a:p>
          <a:p>
            <a:pPr marL="114300" indent="0">
              <a:buNone/>
            </a:pPr>
            <a:endParaRPr lang="en-CA" sz="2000" dirty="0"/>
          </a:p>
          <a:p>
            <a:pPr marL="114300" indent="0">
              <a:buNone/>
            </a:pPr>
            <a:endParaRPr lang="en-CA" sz="2000" dirty="0" smtClean="0"/>
          </a:p>
          <a:p>
            <a:pPr marL="114300" indent="0">
              <a:buNone/>
            </a:pPr>
            <a:endParaRPr lang="en-CA" sz="2000" dirty="0"/>
          </a:p>
          <a:p>
            <a:pPr marL="114300" indent="0">
              <a:buNone/>
            </a:pPr>
            <a:endParaRPr lang="en-CA" sz="2000" dirty="0" smtClean="0"/>
          </a:p>
          <a:p>
            <a:pPr marL="114300" indent="0">
              <a:buNone/>
            </a:pPr>
            <a:endParaRPr lang="en-CA" sz="2000" dirty="0"/>
          </a:p>
          <a:p>
            <a:pPr marL="114300" indent="0">
              <a:buNone/>
            </a:pPr>
            <a:endParaRPr lang="en-CA" sz="2000" dirty="0" smtClean="0"/>
          </a:p>
          <a:p>
            <a:pPr marL="114300" indent="0">
              <a:buNone/>
            </a:pPr>
            <a:endParaRPr lang="en-CA" sz="2000" dirty="0" smtClean="0"/>
          </a:p>
          <a:p>
            <a:pPr marL="114300" indent="0">
              <a:buNone/>
            </a:pPr>
            <a:endParaRPr lang="en-CA" sz="2000" dirty="0"/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7744"/>
            <a:ext cx="8495368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1635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0"/>
            <a:ext cx="7620000" cy="1143000"/>
          </a:xfrm>
        </p:spPr>
        <p:txBody>
          <a:bodyPr/>
          <a:lstStyle/>
          <a:p>
            <a:r>
              <a:rPr lang="en-CA" sz="4200" dirty="0" smtClean="0"/>
              <a:t>Testing acids and bases…</a:t>
            </a:r>
            <a:endParaRPr lang="en-CA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8460432" cy="5661248"/>
          </a:xfrm>
        </p:spPr>
        <p:txBody>
          <a:bodyPr>
            <a:normAutofit/>
          </a:bodyPr>
          <a:lstStyle/>
          <a:p>
            <a:pPr marL="114300" lvl="0" indent="0">
              <a:buNone/>
            </a:pPr>
            <a:r>
              <a:rPr lang="en-CA" sz="2400" b="1" u="sng" dirty="0" smtClean="0"/>
              <a:t>pH </a:t>
            </a:r>
            <a:r>
              <a:rPr lang="en-CA" sz="2400" b="1" u="sng" dirty="0"/>
              <a:t>– “The Power of Hydrogen”</a:t>
            </a:r>
            <a:endParaRPr lang="en-CA" sz="2400" dirty="0"/>
          </a:p>
          <a:p>
            <a:pPr lvl="0"/>
            <a:r>
              <a:rPr lang="en-CA" sz="2400" dirty="0" smtClean="0"/>
              <a:t>Every </a:t>
            </a:r>
            <a:r>
              <a:rPr lang="en-CA" sz="2400" b="1" u="sng" cap="all" dirty="0"/>
              <a:t>unit</a:t>
            </a:r>
            <a:r>
              <a:rPr lang="en-CA" sz="2400" dirty="0"/>
              <a:t> of pH represents a difference of a </a:t>
            </a:r>
            <a:r>
              <a:rPr lang="en-CA" sz="2400" b="1" u="sng" cap="all" dirty="0"/>
              <a:t>factor of 10</a:t>
            </a:r>
            <a:r>
              <a:rPr lang="en-CA" sz="2400" dirty="0"/>
              <a:t>, for example</a:t>
            </a:r>
            <a:r>
              <a:rPr lang="en-CA" sz="2400" dirty="0" smtClean="0"/>
              <a:t>:</a:t>
            </a:r>
          </a:p>
          <a:p>
            <a:pPr marL="114300" lvl="0" indent="0">
              <a:buNone/>
            </a:pPr>
            <a:endParaRPr lang="en-CA" sz="2400" dirty="0"/>
          </a:p>
          <a:p>
            <a:pPr lvl="1"/>
            <a:r>
              <a:rPr lang="en-CA" sz="2400" b="1" u="sng" cap="all" dirty="0"/>
              <a:t>Vinegar</a:t>
            </a:r>
            <a:r>
              <a:rPr lang="en-CA" sz="2400" dirty="0"/>
              <a:t> (pH </a:t>
            </a:r>
            <a:r>
              <a:rPr lang="en-CA" sz="2400" dirty="0">
                <a:sym typeface="Symbol"/>
              </a:rPr>
              <a:t></a:t>
            </a:r>
            <a:r>
              <a:rPr lang="en-CA" sz="2400" dirty="0"/>
              <a:t> </a:t>
            </a:r>
            <a:r>
              <a:rPr lang="en-CA" sz="2400" b="1" u="sng" cap="all" dirty="0"/>
              <a:t>3</a:t>
            </a:r>
            <a:r>
              <a:rPr lang="en-CA" sz="2400" dirty="0"/>
              <a:t>) is </a:t>
            </a:r>
            <a:r>
              <a:rPr lang="en-CA" sz="2400" b="1" u="sng" cap="all" dirty="0"/>
              <a:t>ten</a:t>
            </a:r>
            <a:r>
              <a:rPr lang="en-CA" sz="2400" dirty="0"/>
              <a:t> times more </a:t>
            </a:r>
            <a:r>
              <a:rPr lang="en-CA" sz="2400" b="1" u="sng" cap="all" dirty="0"/>
              <a:t>acidic</a:t>
            </a:r>
            <a:r>
              <a:rPr lang="en-CA" sz="2400" dirty="0"/>
              <a:t> than </a:t>
            </a:r>
            <a:r>
              <a:rPr lang="en-CA" sz="2400" b="1" u="sng" cap="all" dirty="0"/>
              <a:t>orange</a:t>
            </a:r>
            <a:r>
              <a:rPr lang="en-CA" sz="2400" dirty="0"/>
              <a:t> </a:t>
            </a:r>
            <a:r>
              <a:rPr lang="en-CA" sz="2400" b="1" u="sng" cap="all" dirty="0"/>
              <a:t>juice</a:t>
            </a:r>
            <a:r>
              <a:rPr lang="en-CA" sz="2400" dirty="0"/>
              <a:t> (pH </a:t>
            </a:r>
            <a:r>
              <a:rPr lang="en-CA" sz="2400" dirty="0">
                <a:sym typeface="Symbol"/>
              </a:rPr>
              <a:t></a:t>
            </a:r>
            <a:r>
              <a:rPr lang="en-CA" sz="2400" dirty="0"/>
              <a:t> </a:t>
            </a:r>
            <a:r>
              <a:rPr lang="en-CA" sz="2400" b="1" u="sng" cap="all" dirty="0"/>
              <a:t>4</a:t>
            </a:r>
            <a:r>
              <a:rPr lang="en-CA" sz="2400" dirty="0" smtClean="0"/>
              <a:t>)</a:t>
            </a:r>
          </a:p>
          <a:p>
            <a:pPr marL="411480" lvl="1" indent="0">
              <a:buNone/>
            </a:pPr>
            <a:endParaRPr lang="en-CA" sz="2400" dirty="0"/>
          </a:p>
          <a:p>
            <a:pPr lvl="1"/>
            <a:r>
              <a:rPr lang="en-CA" sz="2400" b="1" u="sng" cap="all" dirty="0"/>
              <a:t>Battery</a:t>
            </a:r>
            <a:r>
              <a:rPr lang="en-CA" sz="2400" dirty="0"/>
              <a:t> </a:t>
            </a:r>
            <a:r>
              <a:rPr lang="en-CA" sz="2400" b="1" u="sng" cap="all" dirty="0"/>
              <a:t>acid</a:t>
            </a:r>
            <a:r>
              <a:rPr lang="en-CA" sz="2400" dirty="0"/>
              <a:t> (pH </a:t>
            </a:r>
            <a:r>
              <a:rPr lang="en-CA" sz="2400" dirty="0">
                <a:sym typeface="Symbol"/>
              </a:rPr>
              <a:t></a:t>
            </a:r>
            <a:r>
              <a:rPr lang="en-CA" sz="2400" dirty="0"/>
              <a:t> </a:t>
            </a:r>
            <a:r>
              <a:rPr lang="en-CA" sz="2400" b="1" u="sng" cap="all" dirty="0"/>
              <a:t>2</a:t>
            </a:r>
            <a:r>
              <a:rPr lang="en-CA" sz="2400" dirty="0"/>
              <a:t>) is </a:t>
            </a:r>
            <a:r>
              <a:rPr lang="en-CA" sz="2400" b="1" u="sng" cap="all" dirty="0"/>
              <a:t>10x</a:t>
            </a:r>
            <a:r>
              <a:rPr lang="en-CA" sz="2400" dirty="0"/>
              <a:t> more </a:t>
            </a:r>
            <a:r>
              <a:rPr lang="en-CA" sz="2400" b="1" u="sng" cap="all" dirty="0"/>
              <a:t>acidic</a:t>
            </a:r>
            <a:r>
              <a:rPr lang="en-CA" sz="2400" dirty="0"/>
              <a:t> than </a:t>
            </a:r>
            <a:r>
              <a:rPr lang="en-CA" sz="2400" b="1" u="sng" cap="all" dirty="0"/>
              <a:t>vinegar</a:t>
            </a:r>
            <a:r>
              <a:rPr lang="en-CA" sz="2400" dirty="0"/>
              <a:t> (pH </a:t>
            </a:r>
            <a:r>
              <a:rPr lang="en-CA" sz="2400" dirty="0">
                <a:sym typeface="Symbol"/>
              </a:rPr>
              <a:t></a:t>
            </a:r>
            <a:r>
              <a:rPr lang="en-CA" sz="2400" dirty="0"/>
              <a:t> </a:t>
            </a:r>
            <a:r>
              <a:rPr lang="en-CA" sz="2400" b="1" u="sng" cap="all" dirty="0"/>
              <a:t>3</a:t>
            </a:r>
            <a:r>
              <a:rPr lang="en-CA" sz="2400" dirty="0"/>
              <a:t>) and </a:t>
            </a:r>
            <a:r>
              <a:rPr lang="en-CA" sz="2400" b="1" u="sng" cap="all" dirty="0"/>
              <a:t>100x</a:t>
            </a:r>
            <a:r>
              <a:rPr lang="en-CA" sz="2400" dirty="0"/>
              <a:t> more </a:t>
            </a:r>
            <a:r>
              <a:rPr lang="en-CA" sz="2400" b="1" u="sng" cap="all" dirty="0"/>
              <a:t>acidic</a:t>
            </a:r>
            <a:r>
              <a:rPr lang="en-CA" sz="2400" dirty="0"/>
              <a:t> than </a:t>
            </a:r>
            <a:r>
              <a:rPr lang="en-CA" sz="2400" b="1" u="sng" cap="all" dirty="0"/>
              <a:t>orange</a:t>
            </a:r>
            <a:r>
              <a:rPr lang="en-CA" sz="2400" dirty="0"/>
              <a:t> </a:t>
            </a:r>
            <a:r>
              <a:rPr lang="en-CA" sz="2400" b="1" u="sng" cap="all" dirty="0"/>
              <a:t>juice</a:t>
            </a:r>
            <a:r>
              <a:rPr lang="en-CA" sz="2400" dirty="0"/>
              <a:t> (pH </a:t>
            </a:r>
            <a:r>
              <a:rPr lang="en-CA" sz="2400" dirty="0">
                <a:sym typeface="Symbol"/>
              </a:rPr>
              <a:t></a:t>
            </a:r>
            <a:r>
              <a:rPr lang="en-CA" sz="2400" dirty="0"/>
              <a:t> </a:t>
            </a:r>
            <a:r>
              <a:rPr lang="en-CA" sz="2400" b="1" u="sng" cap="all" dirty="0"/>
              <a:t>4</a:t>
            </a:r>
            <a:r>
              <a:rPr lang="en-CA" sz="2400" dirty="0" smtClean="0"/>
              <a:t>)</a:t>
            </a:r>
          </a:p>
          <a:p>
            <a:pPr lvl="1"/>
            <a:endParaRPr lang="en-CA" sz="2400" dirty="0"/>
          </a:p>
          <a:p>
            <a:pPr lvl="0"/>
            <a:r>
              <a:rPr lang="en-CA" sz="2400" dirty="0"/>
              <a:t>pH can be measured using a </a:t>
            </a:r>
            <a:r>
              <a:rPr lang="en-CA" sz="2400" b="1" u="sng" dirty="0"/>
              <a:t>pH</a:t>
            </a:r>
            <a:r>
              <a:rPr lang="en-CA" sz="2400" dirty="0"/>
              <a:t> </a:t>
            </a:r>
            <a:r>
              <a:rPr lang="en-CA" sz="2400" b="1" u="sng" cap="all" dirty="0"/>
              <a:t>meter</a:t>
            </a:r>
            <a:r>
              <a:rPr lang="en-CA" sz="2400" dirty="0"/>
              <a:t> or certain </a:t>
            </a:r>
            <a:r>
              <a:rPr lang="en-CA" sz="2400" b="1" u="sng" cap="all" dirty="0"/>
              <a:t>indicators</a:t>
            </a:r>
            <a:r>
              <a:rPr lang="en-CA" sz="2400" dirty="0" smtClean="0"/>
              <a:t>.</a:t>
            </a:r>
          </a:p>
          <a:p>
            <a:pPr marL="0" indent="0">
              <a:buNone/>
            </a:pPr>
            <a:endParaRPr lang="en-CA" sz="2400" dirty="0" smtClean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50184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0"/>
            <a:ext cx="7620000" cy="1143000"/>
          </a:xfrm>
        </p:spPr>
        <p:txBody>
          <a:bodyPr/>
          <a:lstStyle/>
          <a:p>
            <a:r>
              <a:rPr lang="en-CA" sz="4200" dirty="0" smtClean="0"/>
              <a:t>Testing acids and bases…</a:t>
            </a:r>
            <a:endParaRPr lang="en-CA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8460432" cy="5661248"/>
          </a:xfrm>
        </p:spPr>
        <p:txBody>
          <a:bodyPr>
            <a:normAutofit/>
          </a:bodyPr>
          <a:lstStyle/>
          <a:p>
            <a:pPr marL="114300" lvl="0" indent="0">
              <a:buNone/>
            </a:pPr>
            <a:r>
              <a:rPr lang="en-CA" sz="2400" b="1" u="sng" dirty="0" smtClean="0"/>
              <a:t>Indicators</a:t>
            </a:r>
            <a:endParaRPr lang="en-CA" sz="2400" dirty="0"/>
          </a:p>
          <a:p>
            <a:pPr lvl="0"/>
            <a:r>
              <a:rPr lang="en-CA" sz="2400" dirty="0"/>
              <a:t>Indicators are substances that change </a:t>
            </a:r>
            <a:r>
              <a:rPr lang="en-CA" sz="2400" b="1" u="sng" cap="all" dirty="0"/>
              <a:t>colour</a:t>
            </a:r>
            <a:r>
              <a:rPr lang="en-CA" sz="2400" dirty="0"/>
              <a:t> when in the presence of an </a:t>
            </a:r>
            <a:r>
              <a:rPr lang="en-CA" sz="2400" b="1" u="sng" cap="all" dirty="0"/>
              <a:t>acid</a:t>
            </a:r>
            <a:r>
              <a:rPr lang="en-CA" sz="2400" dirty="0"/>
              <a:t> or a </a:t>
            </a:r>
            <a:r>
              <a:rPr lang="en-CA" sz="2400" b="1" u="sng" cap="all" dirty="0"/>
              <a:t>base</a:t>
            </a:r>
            <a:r>
              <a:rPr lang="en-CA" sz="2400" dirty="0"/>
              <a:t>.</a:t>
            </a:r>
          </a:p>
          <a:p>
            <a:pPr lvl="0"/>
            <a:r>
              <a:rPr lang="en-CA" sz="2400" dirty="0"/>
              <a:t>Some common indicators are listed in the table below</a:t>
            </a:r>
            <a:r>
              <a:rPr lang="en-CA" sz="2400" dirty="0" smtClean="0"/>
              <a:t>:</a:t>
            </a:r>
          </a:p>
          <a:p>
            <a:pPr lvl="0"/>
            <a:endParaRPr lang="en-CA" sz="2400" dirty="0"/>
          </a:p>
          <a:p>
            <a:pPr lvl="0"/>
            <a:endParaRPr lang="en-CA" sz="2400" dirty="0" smtClean="0"/>
          </a:p>
          <a:p>
            <a:pPr lvl="0"/>
            <a:endParaRPr lang="en-CA" sz="2400" dirty="0"/>
          </a:p>
          <a:p>
            <a:pPr lvl="0"/>
            <a:endParaRPr lang="en-CA" sz="2400" dirty="0" smtClean="0"/>
          </a:p>
          <a:p>
            <a:pPr lvl="0"/>
            <a:endParaRPr lang="en-CA" sz="2400" dirty="0"/>
          </a:p>
          <a:p>
            <a:r>
              <a:rPr lang="en-CA" sz="2400" dirty="0"/>
              <a:t>A bunch of indicators can be </a:t>
            </a:r>
            <a:r>
              <a:rPr lang="en-CA" sz="2400" b="1" u="sng" cap="all" dirty="0"/>
              <a:t>mixed</a:t>
            </a:r>
            <a:r>
              <a:rPr lang="en-CA" sz="2400" dirty="0"/>
              <a:t> together to make </a:t>
            </a:r>
            <a:r>
              <a:rPr lang="en-CA" sz="2400" b="1" u="sng" cap="all" dirty="0"/>
              <a:t>universal</a:t>
            </a:r>
            <a:r>
              <a:rPr lang="en-CA" sz="2400" dirty="0"/>
              <a:t> </a:t>
            </a:r>
            <a:r>
              <a:rPr lang="en-CA" sz="2400" b="1" u="sng" cap="all" dirty="0"/>
              <a:t>indicator</a:t>
            </a:r>
            <a:r>
              <a:rPr lang="en-CA" sz="2400" dirty="0"/>
              <a:t>, which will change different </a:t>
            </a:r>
            <a:r>
              <a:rPr lang="en-CA" sz="2400" b="1" u="sng" cap="all" dirty="0"/>
              <a:t>colours</a:t>
            </a:r>
            <a:r>
              <a:rPr lang="en-CA" sz="2400" dirty="0"/>
              <a:t> at a </a:t>
            </a:r>
            <a:r>
              <a:rPr lang="en-CA" sz="2400" b="1" u="sng" cap="all" dirty="0"/>
              <a:t>range</a:t>
            </a:r>
            <a:r>
              <a:rPr lang="en-CA" sz="2400" dirty="0"/>
              <a:t> of different </a:t>
            </a:r>
            <a:r>
              <a:rPr lang="en-CA" sz="2400" b="1" u="sng" dirty="0"/>
              <a:t>pH</a:t>
            </a:r>
            <a:r>
              <a:rPr lang="en-CA" sz="2400" dirty="0"/>
              <a:t> </a:t>
            </a:r>
            <a:r>
              <a:rPr lang="en-CA" sz="2400" b="1" u="sng" cap="all" dirty="0"/>
              <a:t>values</a:t>
            </a:r>
            <a:r>
              <a:rPr lang="en-CA" sz="2400" dirty="0"/>
              <a:t>.</a:t>
            </a:r>
          </a:p>
          <a:p>
            <a:pPr marL="114300" lvl="0" indent="0">
              <a:buNone/>
            </a:pPr>
            <a:endParaRPr lang="en-CA" sz="2400" dirty="0"/>
          </a:p>
          <a:p>
            <a:pPr marL="0" indent="0">
              <a:buNone/>
            </a:pPr>
            <a:endParaRPr lang="en-CA" sz="2400" dirty="0" smtClean="0"/>
          </a:p>
          <a:p>
            <a:pPr marL="0" indent="0">
              <a:buNone/>
            </a:pPr>
            <a:endParaRPr lang="en-CA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226820" y="3147060"/>
          <a:ext cx="6080760" cy="170688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139315"/>
                <a:gridCol w="1914525"/>
                <a:gridCol w="2026920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Indicator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Acid Colour</a:t>
                      </a:r>
                      <a:endParaRPr lang="en-C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Base Colour</a:t>
                      </a:r>
                      <a:endParaRPr lang="en-C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Litmus</a:t>
                      </a:r>
                      <a:endParaRPr lang="en-C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Red</a:t>
                      </a:r>
                      <a:endParaRPr lang="en-C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Blue</a:t>
                      </a:r>
                      <a:endParaRPr lang="en-C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Phenolphthalein (feeno-thay-leen)</a:t>
                      </a:r>
                      <a:endParaRPr lang="en-C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Colourless</a:t>
                      </a:r>
                      <a:endParaRPr lang="en-C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Pink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Methyl orange</a:t>
                      </a:r>
                      <a:endParaRPr lang="en-C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Orange</a:t>
                      </a:r>
                      <a:endParaRPr lang="en-C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Yellow</a:t>
                      </a:r>
                      <a:endParaRPr lang="en-C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Bromothymol blue</a:t>
                      </a:r>
                      <a:endParaRPr lang="en-C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Light yellow</a:t>
                      </a:r>
                      <a:endParaRPr lang="en-C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Blue</a:t>
                      </a:r>
                      <a:endParaRPr lang="en-C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Red Cabbage Juice</a:t>
                      </a:r>
                      <a:endParaRPr lang="en-C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Pink</a:t>
                      </a:r>
                      <a:endParaRPr lang="en-C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Blue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3928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0"/>
            <a:ext cx="7620000" cy="1143000"/>
          </a:xfrm>
        </p:spPr>
        <p:txBody>
          <a:bodyPr/>
          <a:lstStyle/>
          <a:p>
            <a:r>
              <a:rPr lang="en-CA" sz="4200" dirty="0" smtClean="0"/>
              <a:t>Testing acids and bases…</a:t>
            </a:r>
            <a:endParaRPr lang="en-CA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8460432" cy="5661248"/>
          </a:xfrm>
        </p:spPr>
        <p:txBody>
          <a:bodyPr>
            <a:normAutofit/>
          </a:bodyPr>
          <a:lstStyle/>
          <a:p>
            <a:pPr marL="114300" lvl="0" indent="0">
              <a:buNone/>
            </a:pPr>
            <a:r>
              <a:rPr lang="en-CA" sz="2400" b="1" u="sng" dirty="0"/>
              <a:t>Litmus paper</a:t>
            </a:r>
            <a:endParaRPr lang="en-CA" sz="2400" dirty="0"/>
          </a:p>
          <a:p>
            <a:pPr lvl="0"/>
            <a:r>
              <a:rPr lang="en-CA" sz="2400" dirty="0"/>
              <a:t>Paper that has been </a:t>
            </a:r>
            <a:r>
              <a:rPr lang="en-CA" sz="2400" b="1" u="sng" cap="all" dirty="0"/>
              <a:t>soaked</a:t>
            </a:r>
            <a:r>
              <a:rPr lang="en-CA" sz="2400" dirty="0"/>
              <a:t> in </a:t>
            </a:r>
            <a:r>
              <a:rPr lang="en-CA" sz="2400" b="1" u="sng" cap="all" dirty="0"/>
              <a:t>litmus</a:t>
            </a:r>
            <a:r>
              <a:rPr lang="en-CA" sz="2400" dirty="0"/>
              <a:t> indicator.</a:t>
            </a:r>
          </a:p>
          <a:p>
            <a:pPr lvl="0"/>
            <a:r>
              <a:rPr lang="en-CA" sz="2400" dirty="0"/>
              <a:t>Cannot tell you a </a:t>
            </a:r>
            <a:r>
              <a:rPr lang="en-CA" sz="2400" b="1" u="sng" dirty="0"/>
              <a:t>pH</a:t>
            </a:r>
            <a:r>
              <a:rPr lang="en-CA" sz="2400" dirty="0"/>
              <a:t> </a:t>
            </a:r>
            <a:r>
              <a:rPr lang="en-CA" sz="2400" b="1" u="sng" cap="all" dirty="0"/>
              <a:t>value</a:t>
            </a:r>
            <a:r>
              <a:rPr lang="en-CA" sz="2400" dirty="0"/>
              <a:t>, but will tell you if a solution is </a:t>
            </a:r>
            <a:r>
              <a:rPr lang="en-CA" sz="2400" b="1" u="sng" cap="all" dirty="0"/>
              <a:t>acidic</a:t>
            </a:r>
            <a:r>
              <a:rPr lang="en-CA" sz="2400" dirty="0"/>
              <a:t> or </a:t>
            </a:r>
            <a:r>
              <a:rPr lang="en-CA" sz="2400" b="1" u="sng" cap="all" dirty="0"/>
              <a:t>basic</a:t>
            </a:r>
            <a:r>
              <a:rPr lang="en-CA" sz="2400" dirty="0"/>
              <a:t>.</a:t>
            </a:r>
          </a:p>
          <a:p>
            <a:pPr lvl="0"/>
            <a:r>
              <a:rPr lang="en-CA" sz="2400" dirty="0"/>
              <a:t>Comes in two colours – </a:t>
            </a:r>
            <a:r>
              <a:rPr lang="en-CA" sz="2400" b="1" u="sng" cap="all" dirty="0"/>
              <a:t>blue</a:t>
            </a:r>
            <a:r>
              <a:rPr lang="en-CA" sz="2400" dirty="0"/>
              <a:t> and </a:t>
            </a:r>
            <a:r>
              <a:rPr lang="en-CA" sz="2400" b="1" u="sng" cap="all" dirty="0"/>
              <a:t>red</a:t>
            </a:r>
            <a:r>
              <a:rPr lang="en-CA" sz="2400" dirty="0"/>
              <a:t>.</a:t>
            </a:r>
          </a:p>
          <a:p>
            <a:pPr lvl="2"/>
            <a:r>
              <a:rPr lang="en-CA" sz="2200" b="1" u="sng" cap="all" dirty="0"/>
              <a:t>Blue</a:t>
            </a:r>
            <a:r>
              <a:rPr lang="en-CA" sz="2200" dirty="0"/>
              <a:t> litmus turns </a:t>
            </a:r>
            <a:r>
              <a:rPr lang="en-CA" sz="2200" b="1" u="sng" cap="all" dirty="0"/>
              <a:t>red</a:t>
            </a:r>
            <a:r>
              <a:rPr lang="en-CA" sz="2200" dirty="0"/>
              <a:t> in </a:t>
            </a:r>
            <a:r>
              <a:rPr lang="en-CA" sz="2200" b="1" u="sng" cap="all" dirty="0"/>
              <a:t>acid</a:t>
            </a:r>
            <a:endParaRPr lang="en-CA" sz="2200" dirty="0"/>
          </a:p>
          <a:p>
            <a:pPr lvl="2"/>
            <a:r>
              <a:rPr lang="en-CA" sz="2200" b="1" u="sng" cap="all" dirty="0"/>
              <a:t>Red</a:t>
            </a:r>
            <a:r>
              <a:rPr lang="en-CA" sz="2200" dirty="0"/>
              <a:t> litmus turns </a:t>
            </a:r>
            <a:r>
              <a:rPr lang="en-CA" sz="2200" b="1" u="sng" cap="all" dirty="0"/>
              <a:t>blue</a:t>
            </a:r>
            <a:r>
              <a:rPr lang="en-CA" sz="2200" dirty="0"/>
              <a:t> in </a:t>
            </a:r>
            <a:r>
              <a:rPr lang="en-CA" sz="2200" b="1" u="sng" cap="all" dirty="0"/>
              <a:t>base</a:t>
            </a:r>
            <a:endParaRPr lang="en-CA" sz="2200" dirty="0"/>
          </a:p>
          <a:p>
            <a:endParaRPr lang="en-CA" sz="2400" dirty="0"/>
          </a:p>
          <a:p>
            <a:pPr marL="0" indent="0">
              <a:buNone/>
            </a:pPr>
            <a:endParaRPr lang="en-CA" sz="2400" dirty="0" smtClean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077072"/>
            <a:ext cx="3600400" cy="2591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1647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0"/>
            <a:ext cx="7620000" cy="1143000"/>
          </a:xfrm>
        </p:spPr>
        <p:txBody>
          <a:bodyPr/>
          <a:lstStyle/>
          <a:p>
            <a:r>
              <a:rPr lang="en-CA" sz="4200" dirty="0" smtClean="0"/>
              <a:t>Testing acids and bases…</a:t>
            </a:r>
            <a:endParaRPr lang="en-CA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8460432" cy="5661248"/>
          </a:xfrm>
        </p:spPr>
        <p:txBody>
          <a:bodyPr>
            <a:normAutofit/>
          </a:bodyPr>
          <a:lstStyle/>
          <a:p>
            <a:pPr marL="114300" lvl="0" indent="0">
              <a:buNone/>
            </a:pPr>
            <a:r>
              <a:rPr lang="en-CA" sz="2400" b="1" u="sng" dirty="0" smtClean="0"/>
              <a:t>pH </a:t>
            </a:r>
            <a:r>
              <a:rPr lang="en-CA" sz="2400" b="1" u="sng" dirty="0"/>
              <a:t>paper</a:t>
            </a:r>
            <a:endParaRPr lang="en-CA" sz="2000" dirty="0"/>
          </a:p>
          <a:p>
            <a:pPr lvl="0"/>
            <a:r>
              <a:rPr lang="en-CA" sz="2400" dirty="0"/>
              <a:t>Paper that has been </a:t>
            </a:r>
            <a:r>
              <a:rPr lang="en-CA" sz="2400" b="1" u="sng" cap="all" dirty="0"/>
              <a:t>soaked</a:t>
            </a:r>
            <a:r>
              <a:rPr lang="en-CA" sz="2400" dirty="0"/>
              <a:t> in </a:t>
            </a:r>
            <a:r>
              <a:rPr lang="en-CA" sz="2400" b="1" u="sng" cap="all" dirty="0"/>
              <a:t>universal</a:t>
            </a:r>
            <a:r>
              <a:rPr lang="en-CA" sz="2400" dirty="0"/>
              <a:t> </a:t>
            </a:r>
            <a:r>
              <a:rPr lang="en-CA" sz="2400" b="1" u="sng" cap="all" dirty="0"/>
              <a:t>indicator</a:t>
            </a:r>
            <a:r>
              <a:rPr lang="en-CA" sz="2400" dirty="0"/>
              <a:t>.  </a:t>
            </a:r>
            <a:endParaRPr lang="en-CA" sz="2000" dirty="0"/>
          </a:p>
          <a:p>
            <a:pPr lvl="0"/>
            <a:r>
              <a:rPr lang="en-CA" sz="2400" dirty="0"/>
              <a:t>You can </a:t>
            </a:r>
            <a:r>
              <a:rPr lang="en-CA" sz="2400" b="1" u="sng" cap="all" dirty="0"/>
              <a:t>dip</a:t>
            </a:r>
            <a:r>
              <a:rPr lang="en-CA" sz="2400" dirty="0"/>
              <a:t> the paper in the </a:t>
            </a:r>
            <a:r>
              <a:rPr lang="en-CA" sz="2400" b="1" u="sng" cap="all" dirty="0"/>
              <a:t>solution</a:t>
            </a:r>
            <a:r>
              <a:rPr lang="en-CA" sz="2400" dirty="0"/>
              <a:t> and compare the resulting </a:t>
            </a:r>
            <a:r>
              <a:rPr lang="en-CA" sz="2400" b="1" u="sng" cap="all" dirty="0"/>
              <a:t>colour</a:t>
            </a:r>
            <a:r>
              <a:rPr lang="en-CA" sz="2400" dirty="0"/>
              <a:t> with the </a:t>
            </a:r>
            <a:r>
              <a:rPr lang="en-CA" sz="2400" b="1" u="sng" cap="all" dirty="0"/>
              <a:t>chart</a:t>
            </a:r>
            <a:r>
              <a:rPr lang="en-CA" sz="2400" dirty="0"/>
              <a:t> on the </a:t>
            </a:r>
            <a:r>
              <a:rPr lang="en-CA" sz="2400" b="1" u="sng" cap="all" dirty="0"/>
              <a:t>container</a:t>
            </a:r>
            <a:r>
              <a:rPr lang="en-CA" sz="2400" dirty="0"/>
              <a:t> to get an </a:t>
            </a:r>
            <a:r>
              <a:rPr lang="en-CA" sz="2400" b="1" u="sng" cap="all" dirty="0"/>
              <a:t>approximate</a:t>
            </a:r>
            <a:r>
              <a:rPr lang="en-CA" sz="2400" dirty="0"/>
              <a:t> </a:t>
            </a:r>
            <a:r>
              <a:rPr lang="en-CA" sz="2400" b="1" u="sng" dirty="0"/>
              <a:t>pH</a:t>
            </a:r>
            <a:endParaRPr lang="en-CA" sz="2000" dirty="0"/>
          </a:p>
          <a:p>
            <a:pPr marL="114300" lvl="0" indent="0">
              <a:buNone/>
            </a:pPr>
            <a:endParaRPr lang="en-CA" sz="2400" dirty="0"/>
          </a:p>
          <a:p>
            <a:pPr marL="0" indent="0">
              <a:buNone/>
            </a:pPr>
            <a:endParaRPr lang="en-CA" sz="2400" dirty="0" smtClean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256" y="3283535"/>
            <a:ext cx="3960440" cy="3574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8657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7620000" cy="1143000"/>
          </a:xfrm>
        </p:spPr>
        <p:txBody>
          <a:bodyPr/>
          <a:lstStyle/>
          <a:p>
            <a:r>
              <a:rPr lang="en-CA" sz="4000" dirty="0" smtClean="0"/>
              <a:t>What the heck are acids &amp; bases?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8460432" cy="566124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b="1" u="heavy" cap="all" dirty="0"/>
              <a:t>Acids</a:t>
            </a:r>
            <a:r>
              <a:rPr lang="en-US" dirty="0"/>
              <a:t> and </a:t>
            </a:r>
            <a:r>
              <a:rPr lang="en-US" b="1" u="heavy" cap="all" dirty="0"/>
              <a:t>bases</a:t>
            </a:r>
            <a:r>
              <a:rPr lang="en-US" dirty="0"/>
              <a:t> are two groups of compounds that have their own </a:t>
            </a:r>
            <a:r>
              <a:rPr lang="en-US" b="1" u="heavy" cap="all" dirty="0"/>
              <a:t>characteristic</a:t>
            </a:r>
            <a:r>
              <a:rPr lang="en-US" dirty="0"/>
              <a:t> </a:t>
            </a:r>
            <a:r>
              <a:rPr lang="en-US" b="1" u="heavy" cap="all" dirty="0"/>
              <a:t>formulas</a:t>
            </a:r>
            <a:r>
              <a:rPr lang="en-US" dirty="0"/>
              <a:t> and </a:t>
            </a:r>
            <a:r>
              <a:rPr lang="en-US" b="1" u="heavy" cap="all" dirty="0"/>
              <a:t>chemical</a:t>
            </a:r>
            <a:r>
              <a:rPr lang="en-US" dirty="0"/>
              <a:t> </a:t>
            </a:r>
            <a:r>
              <a:rPr lang="en-US" b="1" u="heavy" cap="all" dirty="0"/>
              <a:t>Properties</a:t>
            </a:r>
            <a:r>
              <a:rPr lang="en-US" dirty="0"/>
              <a:t>, especially when they are </a:t>
            </a:r>
            <a:r>
              <a:rPr lang="en-US" b="1" u="heavy" cap="all" dirty="0"/>
              <a:t>dissolved</a:t>
            </a:r>
            <a:r>
              <a:rPr lang="en-US" dirty="0"/>
              <a:t> in </a:t>
            </a:r>
            <a:r>
              <a:rPr lang="en-US" b="1" u="heavy" cap="all" dirty="0"/>
              <a:t>water</a:t>
            </a:r>
            <a:r>
              <a:rPr lang="en-US" dirty="0"/>
              <a:t>. </a:t>
            </a:r>
            <a:endParaRPr lang="en-CA" dirty="0"/>
          </a:p>
          <a:p>
            <a:pPr marL="114300" indent="0">
              <a:spcBef>
                <a:spcPts val="0"/>
              </a:spcBef>
              <a:buNone/>
            </a:pPr>
            <a:endParaRPr lang="en-CA" dirty="0"/>
          </a:p>
          <a:p>
            <a:pPr>
              <a:spcBef>
                <a:spcPts val="0"/>
              </a:spcBef>
            </a:pPr>
            <a:r>
              <a:rPr lang="en-US" dirty="0"/>
              <a:t>Acids and bases will normally be </a:t>
            </a:r>
            <a:r>
              <a:rPr lang="en-US" b="1" u="heavy" cap="all" dirty="0"/>
              <a:t>dissolved</a:t>
            </a:r>
            <a:r>
              <a:rPr lang="en-US" dirty="0"/>
              <a:t> in </a:t>
            </a:r>
            <a:r>
              <a:rPr lang="en-US" b="1" u="heavy" cap="all" dirty="0"/>
              <a:t>water</a:t>
            </a:r>
            <a:r>
              <a:rPr lang="en-US" dirty="0"/>
              <a:t>, and therefore have the </a:t>
            </a:r>
            <a:r>
              <a:rPr lang="en-US" b="1" u="sng" baseline="-25000" dirty="0"/>
              <a:t>(</a:t>
            </a:r>
            <a:r>
              <a:rPr lang="en-US" b="1" u="sng" baseline="-25000" dirty="0" err="1"/>
              <a:t>aq</a:t>
            </a:r>
            <a:r>
              <a:rPr lang="en-US" b="1" u="sng" baseline="-25000" dirty="0"/>
              <a:t>)</a:t>
            </a:r>
            <a:r>
              <a:rPr lang="en-US" dirty="0"/>
              <a:t>  subscript after their </a:t>
            </a:r>
            <a:r>
              <a:rPr lang="en-US" dirty="0" smtClean="0"/>
              <a:t>formula indicating an </a:t>
            </a:r>
            <a:r>
              <a:rPr lang="en-US" b="1" u="sng" dirty="0" smtClean="0"/>
              <a:t>AQUEOUS SOLUTION.</a:t>
            </a:r>
          </a:p>
          <a:p>
            <a:pPr>
              <a:spcBef>
                <a:spcPts val="0"/>
              </a:spcBef>
            </a:pPr>
            <a:endParaRPr lang="en-US" b="1" u="sng" dirty="0"/>
          </a:p>
          <a:p>
            <a:pPr>
              <a:spcBef>
                <a:spcPts val="0"/>
              </a:spcBef>
            </a:pPr>
            <a:r>
              <a:rPr lang="en-US" dirty="0" smtClean="0"/>
              <a:t>Substances that are acidic or basic usually contain either </a:t>
            </a:r>
            <a:r>
              <a:rPr lang="en-US" b="1" u="sng" cap="all" dirty="0" smtClean="0"/>
              <a:t>hydrogen ions</a:t>
            </a:r>
            <a:r>
              <a:rPr lang="en-US" dirty="0" smtClean="0"/>
              <a:t> (H</a:t>
            </a:r>
            <a:r>
              <a:rPr lang="en-US" baseline="30000" dirty="0" smtClean="0"/>
              <a:t>+</a:t>
            </a:r>
            <a:r>
              <a:rPr lang="en-US" dirty="0" smtClean="0"/>
              <a:t>) or </a:t>
            </a:r>
            <a:r>
              <a:rPr lang="en-US" b="1" u="sng" cap="all" dirty="0" smtClean="0"/>
              <a:t>Hydroxide ions </a:t>
            </a:r>
            <a:r>
              <a:rPr lang="en-US" dirty="0" smtClean="0"/>
              <a:t>(OH</a:t>
            </a:r>
            <a:r>
              <a:rPr lang="en-US" baseline="30000" dirty="0" smtClean="0"/>
              <a:t>-</a:t>
            </a:r>
            <a:r>
              <a:rPr lang="en-US" dirty="0" smtClean="0"/>
              <a:t>)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 smtClean="0"/>
              <a:t>How acidic or basic a substance is can be measured using the </a:t>
            </a:r>
            <a:r>
              <a:rPr lang="en-US" b="1" u="sng" dirty="0" smtClean="0"/>
              <a:t>pH </a:t>
            </a:r>
            <a:r>
              <a:rPr lang="en-US" b="1" u="sng" cap="all" dirty="0" smtClean="0"/>
              <a:t>scale </a:t>
            </a:r>
            <a:r>
              <a:rPr lang="en-US" dirty="0" smtClean="0"/>
              <a:t>– more on this later…</a:t>
            </a:r>
            <a:endParaRPr lang="en-CA" b="1" u="sng" cap="all" dirty="0"/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14171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7620000" cy="1143000"/>
          </a:xfrm>
        </p:spPr>
        <p:txBody>
          <a:bodyPr/>
          <a:lstStyle/>
          <a:p>
            <a:r>
              <a:rPr lang="en-CA" dirty="0" smtClean="0"/>
              <a:t>Definition of Acids and Bases: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8460432" cy="5661248"/>
          </a:xfrm>
        </p:spPr>
        <p:txBody>
          <a:bodyPr>
            <a:normAutofit fontScale="92500" lnSpcReduction="10000"/>
          </a:bodyPr>
          <a:lstStyle/>
          <a:p>
            <a:pPr marL="114300" indent="0">
              <a:buNone/>
            </a:pPr>
            <a:r>
              <a:rPr lang="en-CA" dirty="0" smtClean="0"/>
              <a:t>All </a:t>
            </a:r>
            <a:r>
              <a:rPr lang="en-CA" dirty="0"/>
              <a:t>substances will fall into one of three categories:</a:t>
            </a:r>
          </a:p>
          <a:p>
            <a:pPr marL="1234440" lvl="2" indent="-457200">
              <a:buFont typeface="+mj-lt"/>
              <a:buAutoNum type="arabicPeriod"/>
            </a:pPr>
            <a:r>
              <a:rPr lang="en-CA" sz="2200" b="1" u="sng" cap="all" dirty="0"/>
              <a:t>Acid</a:t>
            </a:r>
            <a:endParaRPr lang="en-CA" sz="2200" dirty="0"/>
          </a:p>
          <a:p>
            <a:pPr marL="1234440" lvl="2" indent="-457200">
              <a:buFont typeface="+mj-lt"/>
              <a:buAutoNum type="arabicPeriod"/>
            </a:pPr>
            <a:r>
              <a:rPr lang="en-CA" sz="2200" b="1" u="sng" cap="all" dirty="0"/>
              <a:t>Base</a:t>
            </a:r>
            <a:r>
              <a:rPr lang="en-CA" sz="2200" dirty="0"/>
              <a:t> </a:t>
            </a:r>
          </a:p>
          <a:p>
            <a:pPr marL="1234440" lvl="2" indent="-457200">
              <a:buFont typeface="+mj-lt"/>
              <a:buAutoNum type="arabicPeriod"/>
            </a:pPr>
            <a:r>
              <a:rPr lang="en-CA" sz="2200" b="1" u="sng" cap="all" dirty="0"/>
              <a:t>Neutral</a:t>
            </a:r>
            <a:r>
              <a:rPr lang="en-CA" sz="2200" cap="all" dirty="0"/>
              <a:t> (</a:t>
            </a:r>
            <a:r>
              <a:rPr lang="en-CA" sz="2200" dirty="0"/>
              <a:t>neither)</a:t>
            </a:r>
          </a:p>
          <a:p>
            <a:endParaRPr lang="en-CA" dirty="0"/>
          </a:p>
          <a:p>
            <a:pPr marL="114300" indent="0">
              <a:buNone/>
            </a:pPr>
            <a:r>
              <a:rPr lang="en-CA" dirty="0"/>
              <a:t>Chemists have come up with many ways of classifying substances into these categories.  We will use the simplest definition…</a:t>
            </a:r>
          </a:p>
          <a:p>
            <a:pPr marL="114300" indent="0">
              <a:buNone/>
            </a:pPr>
            <a:r>
              <a:rPr lang="en-CA" dirty="0"/>
              <a:t> </a:t>
            </a:r>
          </a:p>
          <a:p>
            <a:pPr marL="114300" indent="0">
              <a:buNone/>
            </a:pPr>
            <a:r>
              <a:rPr lang="en-CA" b="1" u="sng" dirty="0"/>
              <a:t>Acids </a:t>
            </a:r>
            <a:r>
              <a:rPr lang="en-CA" dirty="0"/>
              <a:t> </a:t>
            </a:r>
          </a:p>
          <a:p>
            <a:pPr lvl="1"/>
            <a:r>
              <a:rPr lang="en-CA" sz="2200" dirty="0"/>
              <a:t>Are </a:t>
            </a:r>
            <a:r>
              <a:rPr lang="en-CA" sz="2200" b="1" u="sng" cap="all" dirty="0"/>
              <a:t>ionic</a:t>
            </a:r>
            <a:r>
              <a:rPr lang="en-CA" sz="2200" dirty="0"/>
              <a:t> compounds that contain </a:t>
            </a:r>
            <a:r>
              <a:rPr lang="en-CA" sz="2200" b="1" u="sng" cap="all" dirty="0"/>
              <a:t>Hydrogen</a:t>
            </a:r>
            <a:r>
              <a:rPr lang="en-CA" sz="2200" dirty="0"/>
              <a:t> </a:t>
            </a:r>
            <a:r>
              <a:rPr lang="en-CA" sz="2200" b="1" u="sng" cap="all" dirty="0"/>
              <a:t>ions</a:t>
            </a:r>
            <a:r>
              <a:rPr lang="en-CA" sz="2200" dirty="0"/>
              <a:t> (</a:t>
            </a:r>
            <a:r>
              <a:rPr lang="en-CA" sz="2200" b="1" u="sng" cap="all" dirty="0"/>
              <a:t>H</a:t>
            </a:r>
            <a:r>
              <a:rPr lang="en-CA" sz="2200" b="1" u="sng" cap="all" baseline="30000" dirty="0"/>
              <a:t>+</a:t>
            </a:r>
            <a:r>
              <a:rPr lang="en-CA" sz="2200" dirty="0"/>
              <a:t>), or release </a:t>
            </a:r>
            <a:r>
              <a:rPr lang="en-CA" sz="2200" b="1" u="sng" cap="all" dirty="0"/>
              <a:t>hydrogen</a:t>
            </a:r>
            <a:r>
              <a:rPr lang="en-CA" sz="2200" dirty="0"/>
              <a:t> </a:t>
            </a:r>
            <a:r>
              <a:rPr lang="en-CA" sz="2200" b="1" u="sng" cap="all" dirty="0"/>
              <a:t>ions</a:t>
            </a:r>
            <a:r>
              <a:rPr lang="en-CA" sz="2200" dirty="0"/>
              <a:t> in water.</a:t>
            </a:r>
          </a:p>
          <a:p>
            <a:pPr lvl="1"/>
            <a:r>
              <a:rPr lang="en-CA" sz="2200" dirty="0"/>
              <a:t>The </a:t>
            </a:r>
            <a:r>
              <a:rPr lang="en-CA" sz="2200" b="1" u="sng" cap="all" dirty="0"/>
              <a:t>hydrogen</a:t>
            </a:r>
            <a:r>
              <a:rPr lang="en-CA" sz="2200" dirty="0"/>
              <a:t> ions are what give acids their distinct </a:t>
            </a:r>
            <a:r>
              <a:rPr lang="en-CA" sz="2200" b="1" u="sng" cap="all" dirty="0"/>
              <a:t>properties</a:t>
            </a:r>
            <a:r>
              <a:rPr lang="en-CA" sz="2200" dirty="0"/>
              <a:t>.</a:t>
            </a:r>
          </a:p>
          <a:p>
            <a:pPr marL="114300" indent="0">
              <a:buNone/>
            </a:pPr>
            <a:r>
              <a:rPr lang="en-CA" dirty="0"/>
              <a:t> </a:t>
            </a:r>
          </a:p>
          <a:p>
            <a:pPr marL="114300" indent="0">
              <a:buNone/>
            </a:pPr>
            <a:r>
              <a:rPr lang="en-CA" b="1" u="sng" dirty="0"/>
              <a:t>Bases </a:t>
            </a:r>
            <a:r>
              <a:rPr lang="en-CA" dirty="0"/>
              <a:t> </a:t>
            </a:r>
          </a:p>
          <a:p>
            <a:pPr lvl="1"/>
            <a:r>
              <a:rPr lang="en-CA" sz="2200" dirty="0"/>
              <a:t>Are ionic compounds that contain </a:t>
            </a:r>
            <a:r>
              <a:rPr lang="en-CA" sz="2200" b="1" u="sng" cap="all" dirty="0"/>
              <a:t>Hydroxide</a:t>
            </a:r>
            <a:r>
              <a:rPr lang="en-CA" sz="2200" dirty="0"/>
              <a:t> </a:t>
            </a:r>
            <a:r>
              <a:rPr lang="en-CA" sz="2200" b="1" u="sng" cap="all" dirty="0"/>
              <a:t>ions</a:t>
            </a:r>
            <a:r>
              <a:rPr lang="en-CA" sz="2200" dirty="0"/>
              <a:t> (</a:t>
            </a:r>
            <a:r>
              <a:rPr lang="en-CA" sz="2200" b="1" u="sng" cap="all" dirty="0"/>
              <a:t>OH</a:t>
            </a:r>
            <a:r>
              <a:rPr lang="en-CA" sz="2200" baseline="30000" dirty="0"/>
              <a:t>-</a:t>
            </a:r>
            <a:r>
              <a:rPr lang="en-CA" sz="2200" dirty="0"/>
              <a:t>), or release </a:t>
            </a:r>
            <a:r>
              <a:rPr lang="en-CA" sz="2200" b="1" u="sng" cap="all" dirty="0"/>
              <a:t>hydroxide</a:t>
            </a:r>
            <a:r>
              <a:rPr lang="en-CA" sz="2200" dirty="0"/>
              <a:t> </a:t>
            </a:r>
            <a:r>
              <a:rPr lang="en-CA" sz="2200" b="1" u="sng" cap="all" dirty="0"/>
              <a:t>ions</a:t>
            </a:r>
            <a:r>
              <a:rPr lang="en-CA" sz="2200" dirty="0"/>
              <a:t> in water.</a:t>
            </a:r>
          </a:p>
          <a:p>
            <a:pPr lvl="1"/>
            <a:r>
              <a:rPr lang="en-CA" sz="2200" dirty="0"/>
              <a:t>The </a:t>
            </a:r>
            <a:r>
              <a:rPr lang="en-CA" sz="2200" b="1" u="sng" cap="all" dirty="0"/>
              <a:t>hydroxide</a:t>
            </a:r>
            <a:r>
              <a:rPr lang="en-CA" sz="2200" dirty="0"/>
              <a:t> ions are what give bases their distinct </a:t>
            </a:r>
            <a:r>
              <a:rPr lang="en-CA" sz="2200" b="1" u="sng" cap="all" dirty="0"/>
              <a:t>properties</a:t>
            </a:r>
            <a:r>
              <a:rPr lang="en-CA" sz="2200" dirty="0"/>
              <a:t>.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24643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7620000" cy="1143000"/>
          </a:xfrm>
        </p:spPr>
        <p:txBody>
          <a:bodyPr/>
          <a:lstStyle/>
          <a:p>
            <a:r>
              <a:rPr lang="en-CA" sz="4200" dirty="0" smtClean="0"/>
              <a:t>Properties of Acids:</a:t>
            </a:r>
            <a:endParaRPr lang="en-CA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8280920" cy="566124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CA" sz="2000" dirty="0" smtClean="0"/>
              <a:t>Acids </a:t>
            </a:r>
            <a:r>
              <a:rPr lang="en-CA" sz="2000" dirty="0"/>
              <a:t>typically have the following properties: </a:t>
            </a:r>
          </a:p>
          <a:p>
            <a:pPr marL="0" indent="0">
              <a:spcBef>
                <a:spcPts val="0"/>
              </a:spcBef>
              <a:buNone/>
            </a:pPr>
            <a:endParaRPr lang="en-CA" sz="2000" b="1" u="sng" dirty="0" smtClean="0"/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CA" sz="2000" b="1" u="sng" dirty="0" smtClean="0"/>
              <a:t>CONTAIN HYDROGEN IONS (H</a:t>
            </a:r>
            <a:r>
              <a:rPr lang="en-CA" sz="2000" b="1" u="sng" baseline="30000" dirty="0" smtClean="0"/>
              <a:t>+</a:t>
            </a:r>
            <a:r>
              <a:rPr lang="en-CA" sz="2000" b="1" u="sng" dirty="0" smtClean="0"/>
              <a:t>)</a:t>
            </a:r>
          </a:p>
          <a:p>
            <a:pPr marL="1120140" lvl="2" indent="-457200">
              <a:spcBef>
                <a:spcPts val="0"/>
              </a:spcBef>
            </a:pPr>
            <a:r>
              <a:rPr lang="en-CA" sz="2000" dirty="0" smtClean="0"/>
              <a:t>When acids are dissolved in water they </a:t>
            </a:r>
            <a:r>
              <a:rPr lang="en-CA" sz="2000" b="1" u="sng" cap="all" dirty="0" smtClean="0">
                <a:hlinkClick r:id="rId2"/>
              </a:rPr>
              <a:t>release H+ ions</a:t>
            </a:r>
            <a:r>
              <a:rPr lang="en-CA" sz="2000" dirty="0" smtClean="0"/>
              <a:t>.</a:t>
            </a:r>
          </a:p>
          <a:p>
            <a:pPr marL="1120140" lvl="2" indent="-457200">
              <a:spcBef>
                <a:spcPts val="0"/>
              </a:spcBef>
            </a:pPr>
            <a:r>
              <a:rPr lang="en-CA" sz="2000" dirty="0" smtClean="0"/>
              <a:t>These ions are what give acids their properties</a:t>
            </a:r>
          </a:p>
          <a:p>
            <a:pPr marL="297180" lvl="1" indent="0">
              <a:spcBef>
                <a:spcPts val="0"/>
              </a:spcBef>
              <a:buNone/>
            </a:pPr>
            <a:r>
              <a:rPr lang="en-CA" dirty="0" smtClean="0"/>
              <a:t>		</a:t>
            </a:r>
            <a:r>
              <a:rPr lang="en-CA" b="1" i="1" dirty="0" smtClean="0"/>
              <a:t>ex) </a:t>
            </a:r>
            <a:r>
              <a:rPr lang="en-CA" b="1" i="1" dirty="0" err="1" smtClean="0"/>
              <a:t>HCl</a:t>
            </a:r>
            <a:r>
              <a:rPr lang="en-CA" b="1" i="1" dirty="0" smtClean="0"/>
              <a:t> </a:t>
            </a:r>
            <a:r>
              <a:rPr lang="en-CA" b="1" i="1" dirty="0" smtClean="0">
                <a:sym typeface="Wingdings" panose="05000000000000000000" pitchFamily="2" charset="2"/>
              </a:rPr>
              <a:t> H</a:t>
            </a:r>
            <a:r>
              <a:rPr lang="en-CA" b="1" i="1" baseline="30000" dirty="0" smtClean="0">
                <a:sym typeface="Wingdings" panose="05000000000000000000" pitchFamily="2" charset="2"/>
              </a:rPr>
              <a:t>+</a:t>
            </a:r>
            <a:r>
              <a:rPr lang="en-CA" b="1" i="1" dirty="0" smtClean="0">
                <a:sym typeface="Wingdings" panose="05000000000000000000" pitchFamily="2" charset="2"/>
              </a:rPr>
              <a:t> + Cl</a:t>
            </a:r>
            <a:r>
              <a:rPr lang="en-CA" b="1" i="1" baseline="30000" dirty="0" smtClean="0">
                <a:sym typeface="Wingdings" panose="05000000000000000000" pitchFamily="2" charset="2"/>
              </a:rPr>
              <a:t>-</a:t>
            </a:r>
            <a:endParaRPr lang="en-CA" b="1" i="1" baseline="30000" dirty="0" smtClean="0"/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endParaRPr lang="en-CA" sz="2000" b="1" u="sng" dirty="0"/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CA" sz="2000" b="1" u="sng" dirty="0" smtClean="0"/>
              <a:t>CONDUCT ELECTRICITY</a:t>
            </a:r>
          </a:p>
          <a:p>
            <a:pPr marL="1120140" lvl="2" indent="-457200">
              <a:spcBef>
                <a:spcPts val="0"/>
              </a:spcBef>
            </a:pPr>
            <a:r>
              <a:rPr lang="en-CA" sz="2000" dirty="0" smtClean="0"/>
              <a:t>Since there are ions (charges), acids can carry electricity</a:t>
            </a:r>
          </a:p>
          <a:p>
            <a:pPr marL="1120140" lvl="2" indent="-457200">
              <a:spcBef>
                <a:spcPts val="0"/>
              </a:spcBef>
            </a:pPr>
            <a:endParaRPr lang="en-CA" dirty="0"/>
          </a:p>
          <a:p>
            <a:pPr marL="1120140" lvl="2" indent="-457200">
              <a:spcBef>
                <a:spcPts val="0"/>
              </a:spcBef>
            </a:pPr>
            <a:endParaRPr lang="en-CA" dirty="0" smtClean="0"/>
          </a:p>
          <a:p>
            <a:pPr lvl="3" indent="-342900">
              <a:spcBef>
                <a:spcPts val="0"/>
              </a:spcBef>
            </a:pPr>
            <a:endParaRPr lang="en-CA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CA" dirty="0"/>
              <a:t>	</a:t>
            </a:r>
            <a:endParaRPr lang="en-CA" dirty="0" smtClean="0"/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4581128"/>
            <a:ext cx="2895600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706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0"/>
            <a:ext cx="7620000" cy="1143000"/>
          </a:xfrm>
        </p:spPr>
        <p:txBody>
          <a:bodyPr/>
          <a:lstStyle/>
          <a:p>
            <a:r>
              <a:rPr lang="en-CA" sz="4200" dirty="0"/>
              <a:t>P</a:t>
            </a:r>
            <a:r>
              <a:rPr lang="en-CA" sz="4200" dirty="0" smtClean="0"/>
              <a:t>roperties of acids:</a:t>
            </a:r>
            <a:endParaRPr lang="en-CA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8460432" cy="5661248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0"/>
              </a:spcBef>
              <a:buFont typeface="+mj-lt"/>
              <a:buAutoNum type="arabicPeriod" startAt="3"/>
            </a:pPr>
            <a:r>
              <a:rPr lang="en-CA" sz="2000" b="1" u="sng" cap="all" dirty="0" err="1" smtClean="0"/>
              <a:t>SOUr</a:t>
            </a:r>
            <a:r>
              <a:rPr lang="en-CA" sz="2000" b="1" u="sng" cap="all" dirty="0" smtClean="0"/>
              <a:t> taste </a:t>
            </a:r>
          </a:p>
          <a:p>
            <a:pPr lvl="2" indent="-342900">
              <a:spcBef>
                <a:spcPts val="0"/>
              </a:spcBef>
            </a:pPr>
            <a:r>
              <a:rPr lang="en-CA" sz="2000" dirty="0" smtClean="0"/>
              <a:t>Think of </a:t>
            </a:r>
            <a:r>
              <a:rPr lang="en-CA" sz="2000" b="1" u="sng" cap="all" dirty="0" smtClean="0"/>
              <a:t>citrus juices</a:t>
            </a:r>
            <a:r>
              <a:rPr lang="en-CA" sz="2000" dirty="0" smtClean="0"/>
              <a:t> (orange or grapefruit), they all contain </a:t>
            </a:r>
            <a:r>
              <a:rPr lang="en-CA" sz="2000" b="1" u="sng" cap="all" dirty="0" err="1" smtClean="0"/>
              <a:t>CItric</a:t>
            </a:r>
            <a:r>
              <a:rPr lang="en-CA" sz="2000" dirty="0" smtClean="0"/>
              <a:t> </a:t>
            </a:r>
            <a:r>
              <a:rPr lang="en-CA" sz="2000" b="1" u="sng" cap="all" dirty="0" smtClean="0"/>
              <a:t>acid</a:t>
            </a:r>
            <a:r>
              <a:rPr lang="en-CA" sz="2000" dirty="0" smtClean="0"/>
              <a:t>.</a:t>
            </a:r>
          </a:p>
          <a:p>
            <a:pPr lvl="2" indent="-342900">
              <a:spcBef>
                <a:spcPts val="0"/>
              </a:spcBef>
            </a:pPr>
            <a:r>
              <a:rPr lang="en-CA" sz="2000" b="1" u="sng" cap="all" dirty="0" smtClean="0"/>
              <a:t>Sour</a:t>
            </a:r>
            <a:r>
              <a:rPr lang="en-CA" sz="2000" dirty="0" smtClean="0"/>
              <a:t> candies are also coated in </a:t>
            </a:r>
            <a:r>
              <a:rPr lang="en-CA" sz="2000" b="1" u="sng" cap="all" dirty="0" smtClean="0"/>
              <a:t>citric acid</a:t>
            </a:r>
          </a:p>
          <a:p>
            <a:pPr indent="-342900">
              <a:spcBef>
                <a:spcPts val="0"/>
              </a:spcBef>
              <a:buFont typeface="+mj-lt"/>
              <a:buAutoNum type="arabicPeriod" startAt="3"/>
            </a:pPr>
            <a:endParaRPr lang="en-CA" sz="2000" dirty="0" smtClean="0"/>
          </a:p>
          <a:p>
            <a:pPr indent="-342900">
              <a:spcBef>
                <a:spcPts val="0"/>
              </a:spcBef>
              <a:buFont typeface="+mj-lt"/>
              <a:buAutoNum type="arabicPeriod" startAt="3"/>
            </a:pPr>
            <a:endParaRPr lang="en-CA" sz="2000" dirty="0"/>
          </a:p>
          <a:p>
            <a:pPr indent="-342900">
              <a:spcBef>
                <a:spcPts val="0"/>
              </a:spcBef>
              <a:buFont typeface="+mj-lt"/>
              <a:buAutoNum type="arabicPeriod" startAt="3"/>
            </a:pPr>
            <a:endParaRPr lang="en-CA" sz="2000" dirty="0" smtClean="0"/>
          </a:p>
          <a:p>
            <a:pPr indent="-342900">
              <a:spcBef>
                <a:spcPts val="0"/>
              </a:spcBef>
              <a:buFont typeface="+mj-lt"/>
              <a:buAutoNum type="arabicPeriod" startAt="3"/>
            </a:pPr>
            <a:endParaRPr lang="en-CA" sz="2000" dirty="0" smtClean="0"/>
          </a:p>
          <a:p>
            <a:pPr indent="-342900">
              <a:spcBef>
                <a:spcPts val="0"/>
              </a:spcBef>
              <a:buFont typeface="+mj-lt"/>
              <a:buAutoNum type="arabicPeriod" startAt="3"/>
            </a:pPr>
            <a:endParaRPr lang="en-CA" sz="2000" dirty="0" smtClean="0"/>
          </a:p>
          <a:p>
            <a:pPr indent="-342900">
              <a:spcBef>
                <a:spcPts val="0"/>
              </a:spcBef>
              <a:buFont typeface="+mj-lt"/>
              <a:buAutoNum type="arabicPeriod" startAt="3"/>
            </a:pPr>
            <a:endParaRPr lang="en-CA" sz="2000" dirty="0"/>
          </a:p>
          <a:p>
            <a:pPr indent="-342900">
              <a:spcBef>
                <a:spcPts val="0"/>
              </a:spcBef>
              <a:buFont typeface="+mj-lt"/>
              <a:buAutoNum type="arabicPeriod" startAt="3"/>
            </a:pPr>
            <a:r>
              <a:rPr lang="en-CA" sz="2000" b="1" u="sng" cap="all" dirty="0" smtClean="0"/>
              <a:t>Corrosive</a:t>
            </a:r>
            <a:r>
              <a:rPr lang="en-CA" sz="2000" dirty="0" smtClean="0"/>
              <a:t> </a:t>
            </a:r>
          </a:p>
          <a:p>
            <a:pPr lvl="2" indent="-342900">
              <a:spcBef>
                <a:spcPts val="0"/>
              </a:spcBef>
            </a:pPr>
            <a:r>
              <a:rPr lang="en-CA" sz="2000" dirty="0" smtClean="0"/>
              <a:t>Will </a:t>
            </a:r>
            <a:r>
              <a:rPr lang="en-CA" sz="2000" b="1" u="sng" cap="all" dirty="0" smtClean="0"/>
              <a:t>react</a:t>
            </a:r>
            <a:r>
              <a:rPr lang="en-CA" sz="2000" dirty="0" smtClean="0"/>
              <a:t> with most </a:t>
            </a:r>
            <a:r>
              <a:rPr lang="en-CA" sz="2000" b="1" u="sng" cap="all" dirty="0" smtClean="0"/>
              <a:t>metals</a:t>
            </a:r>
            <a:r>
              <a:rPr lang="en-CA" sz="2000" dirty="0" smtClean="0"/>
              <a:t> </a:t>
            </a:r>
          </a:p>
          <a:p>
            <a:pPr lvl="2" indent="-342900">
              <a:spcBef>
                <a:spcPts val="0"/>
              </a:spcBef>
            </a:pPr>
            <a:r>
              <a:rPr lang="en-CA" sz="2000" b="1" u="sng" cap="all" dirty="0" smtClean="0"/>
              <a:t>Burn</a:t>
            </a:r>
            <a:r>
              <a:rPr lang="en-CA" sz="2000" dirty="0" smtClean="0"/>
              <a:t> the </a:t>
            </a:r>
            <a:r>
              <a:rPr lang="en-CA" sz="2000" b="1" u="sng" cap="all" dirty="0" smtClean="0"/>
              <a:t>skin</a:t>
            </a:r>
            <a:r>
              <a:rPr lang="en-CA" sz="2000" dirty="0" smtClean="0"/>
              <a:t> – like battery acid or bee stings</a:t>
            </a:r>
          </a:p>
          <a:p>
            <a:pPr lvl="2" indent="-342900">
              <a:spcBef>
                <a:spcPts val="0"/>
              </a:spcBef>
            </a:pPr>
            <a:endParaRPr lang="en-CA" dirty="0" smtClean="0"/>
          </a:p>
          <a:p>
            <a:pPr lvl="2" indent="-342900">
              <a:spcBef>
                <a:spcPts val="0"/>
              </a:spcBef>
            </a:pPr>
            <a:endParaRPr lang="en-CA" dirty="0" smtClean="0"/>
          </a:p>
          <a:p>
            <a:pPr lvl="3" indent="-342900">
              <a:spcBef>
                <a:spcPts val="0"/>
              </a:spcBef>
            </a:pPr>
            <a:endParaRPr lang="en-CA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CA" dirty="0"/>
              <a:t>	</a:t>
            </a:r>
            <a:endParaRPr lang="en-CA" dirty="0" smtClean="0"/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13814" b="20567"/>
          <a:stretch/>
        </p:blipFill>
        <p:spPr>
          <a:xfrm>
            <a:off x="1279562" y="2586062"/>
            <a:ext cx="2188654" cy="13681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7778" y="2510581"/>
            <a:ext cx="2657475" cy="1714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8216" y="5343525"/>
            <a:ext cx="1524000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89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0"/>
            <a:ext cx="7620000" cy="1143000"/>
          </a:xfrm>
        </p:spPr>
        <p:txBody>
          <a:bodyPr/>
          <a:lstStyle/>
          <a:p>
            <a:r>
              <a:rPr lang="en-CA" sz="4200" dirty="0" smtClean="0"/>
              <a:t>Properties of Bases:</a:t>
            </a:r>
            <a:endParaRPr lang="en-CA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8460432" cy="566124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CA" sz="2000" b="1" u="sng" dirty="0" smtClean="0"/>
              <a:t>Bases</a:t>
            </a:r>
            <a:r>
              <a:rPr lang="en-CA" sz="2000" b="1" u="sng" dirty="0"/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2000" dirty="0" smtClean="0"/>
              <a:t>Bases </a:t>
            </a:r>
            <a:r>
              <a:rPr lang="en-CA" sz="2000" dirty="0"/>
              <a:t>typically have the following properties: </a:t>
            </a:r>
          </a:p>
          <a:p>
            <a:pPr marL="0" indent="0">
              <a:spcBef>
                <a:spcPts val="0"/>
              </a:spcBef>
              <a:buNone/>
            </a:pPr>
            <a:endParaRPr lang="en-CA" sz="2000" b="1" u="sng" dirty="0" smtClean="0"/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CA" sz="2000" b="1" u="sng" dirty="0" smtClean="0"/>
              <a:t>CONTAIN HYDROXIDE IONS (OH</a:t>
            </a:r>
            <a:r>
              <a:rPr lang="en-CA" sz="2000" b="1" u="sng" baseline="30000" dirty="0"/>
              <a:t>-</a:t>
            </a:r>
            <a:r>
              <a:rPr lang="en-CA" sz="2000" b="1" u="sng" dirty="0" smtClean="0"/>
              <a:t>)</a:t>
            </a:r>
          </a:p>
          <a:p>
            <a:pPr marL="1120140" lvl="2" indent="-457200">
              <a:spcBef>
                <a:spcPts val="0"/>
              </a:spcBef>
            </a:pPr>
            <a:r>
              <a:rPr lang="en-CA" sz="2000" dirty="0" smtClean="0"/>
              <a:t>When Bases are dissolved in water they </a:t>
            </a:r>
            <a:r>
              <a:rPr lang="en-CA" sz="2000" b="1" u="sng" cap="all" dirty="0" smtClean="0"/>
              <a:t>release OH</a:t>
            </a:r>
            <a:r>
              <a:rPr lang="en-CA" sz="2000" b="1" u="sng" cap="all" dirty="0"/>
              <a:t>-</a:t>
            </a:r>
            <a:r>
              <a:rPr lang="en-CA" sz="2000" b="1" u="sng" cap="all" dirty="0" smtClean="0"/>
              <a:t> ions</a:t>
            </a:r>
            <a:r>
              <a:rPr lang="en-CA" sz="2000" dirty="0" smtClean="0"/>
              <a:t>.</a:t>
            </a:r>
          </a:p>
          <a:p>
            <a:pPr marL="1120140" lvl="2" indent="-457200">
              <a:spcBef>
                <a:spcPts val="0"/>
              </a:spcBef>
            </a:pPr>
            <a:r>
              <a:rPr lang="en-CA" sz="2000" dirty="0" smtClean="0"/>
              <a:t>These ions are what give </a:t>
            </a:r>
            <a:r>
              <a:rPr lang="en-CA" sz="2000" dirty="0" err="1" smtClean="0"/>
              <a:t>basess</a:t>
            </a:r>
            <a:r>
              <a:rPr lang="en-CA" sz="2000" dirty="0" smtClean="0"/>
              <a:t> their properties</a:t>
            </a:r>
          </a:p>
          <a:p>
            <a:pPr marL="297180" lvl="1" indent="0">
              <a:spcBef>
                <a:spcPts val="0"/>
              </a:spcBef>
              <a:buNone/>
            </a:pPr>
            <a:r>
              <a:rPr lang="en-CA" dirty="0" smtClean="0"/>
              <a:t>		</a:t>
            </a:r>
            <a:r>
              <a:rPr lang="en-CA" b="1" i="1" dirty="0" smtClean="0"/>
              <a:t>ex) </a:t>
            </a:r>
            <a:r>
              <a:rPr lang="en-CA" b="1" i="1" dirty="0" err="1" smtClean="0"/>
              <a:t>NaOH</a:t>
            </a:r>
            <a:r>
              <a:rPr lang="en-CA" b="1" i="1" dirty="0" smtClean="0"/>
              <a:t> </a:t>
            </a:r>
            <a:r>
              <a:rPr lang="en-CA" b="1" i="1" dirty="0" smtClean="0">
                <a:sym typeface="Wingdings" panose="05000000000000000000" pitchFamily="2" charset="2"/>
              </a:rPr>
              <a:t> Na</a:t>
            </a:r>
            <a:r>
              <a:rPr lang="en-CA" b="1" i="1" baseline="30000" dirty="0" smtClean="0">
                <a:sym typeface="Wingdings" panose="05000000000000000000" pitchFamily="2" charset="2"/>
              </a:rPr>
              <a:t>+</a:t>
            </a:r>
            <a:r>
              <a:rPr lang="en-CA" b="1" i="1" dirty="0" smtClean="0">
                <a:sym typeface="Wingdings" panose="05000000000000000000" pitchFamily="2" charset="2"/>
              </a:rPr>
              <a:t> + OH</a:t>
            </a:r>
            <a:r>
              <a:rPr lang="en-CA" b="1" i="1" baseline="30000" dirty="0" smtClean="0">
                <a:sym typeface="Wingdings" panose="05000000000000000000" pitchFamily="2" charset="2"/>
              </a:rPr>
              <a:t>-</a:t>
            </a:r>
            <a:endParaRPr lang="en-CA" b="1" i="1" baseline="30000" dirty="0" smtClean="0"/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endParaRPr lang="en-CA" sz="2000" b="1" u="sng" dirty="0"/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CA" sz="2000" b="1" u="sng" dirty="0" smtClean="0"/>
              <a:t>CONDUCT ELECTRICITY</a:t>
            </a:r>
          </a:p>
          <a:p>
            <a:pPr marL="1120140" lvl="2" indent="-457200">
              <a:spcBef>
                <a:spcPts val="0"/>
              </a:spcBef>
            </a:pPr>
            <a:r>
              <a:rPr lang="en-CA" sz="2000" dirty="0" smtClean="0"/>
              <a:t>Since there are ions (charges), bases can also carry electricity</a:t>
            </a:r>
          </a:p>
          <a:p>
            <a:pPr marL="1120140" lvl="2" indent="-457200">
              <a:spcBef>
                <a:spcPts val="0"/>
              </a:spcBef>
            </a:pPr>
            <a:endParaRPr lang="en-CA" dirty="0"/>
          </a:p>
          <a:p>
            <a:pPr marL="457200" indent="-457200">
              <a:spcBef>
                <a:spcPts val="0"/>
              </a:spcBef>
              <a:buFont typeface="+mj-lt"/>
              <a:buAutoNum type="arabicPeriod" startAt="3"/>
            </a:pPr>
            <a:r>
              <a:rPr lang="en-CA" sz="2000" b="1" u="sng" cap="all" dirty="0" smtClean="0"/>
              <a:t>Bitter </a:t>
            </a:r>
            <a:r>
              <a:rPr lang="en-CA" sz="2000" b="1" u="sng" cap="all" dirty="0"/>
              <a:t>taste </a:t>
            </a:r>
          </a:p>
          <a:p>
            <a:pPr lvl="2" indent="-342900">
              <a:spcBef>
                <a:spcPts val="0"/>
              </a:spcBef>
            </a:pPr>
            <a:r>
              <a:rPr lang="en-CA" sz="2000" dirty="0"/>
              <a:t>Think of </a:t>
            </a:r>
            <a:r>
              <a:rPr lang="en-CA" sz="2000" b="1" u="sng" cap="all" dirty="0" smtClean="0"/>
              <a:t>soaps, baking soda</a:t>
            </a:r>
            <a:endParaRPr lang="en-CA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CA" dirty="0"/>
              <a:t>	</a:t>
            </a:r>
            <a:endParaRPr lang="en-CA" dirty="0" smtClean="0"/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505726"/>
            <a:ext cx="1524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448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0"/>
            <a:ext cx="7620000" cy="1143000"/>
          </a:xfrm>
        </p:spPr>
        <p:txBody>
          <a:bodyPr/>
          <a:lstStyle/>
          <a:p>
            <a:r>
              <a:rPr lang="en-CA" sz="4200" dirty="0" smtClean="0"/>
              <a:t>Properties of bases:</a:t>
            </a:r>
            <a:endParaRPr lang="en-CA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8460432" cy="5661248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0"/>
              </a:spcBef>
              <a:buFont typeface="+mj-lt"/>
              <a:buAutoNum type="arabicPeriod" startAt="4"/>
            </a:pPr>
            <a:r>
              <a:rPr lang="en-CA" sz="2000" b="1" u="sng" cap="all" dirty="0" smtClean="0"/>
              <a:t>FEEL SLIPPERY</a:t>
            </a:r>
          </a:p>
          <a:p>
            <a:pPr lvl="2" indent="-342900">
              <a:spcBef>
                <a:spcPts val="0"/>
              </a:spcBef>
            </a:pPr>
            <a:r>
              <a:rPr lang="en-CA" sz="2000" dirty="0" smtClean="0"/>
              <a:t>Think of </a:t>
            </a:r>
            <a:r>
              <a:rPr lang="en-CA" sz="2000" b="1" u="sng" cap="all" dirty="0" smtClean="0"/>
              <a:t>soaps</a:t>
            </a:r>
            <a:r>
              <a:rPr lang="en-CA" sz="2000" dirty="0" smtClean="0"/>
              <a:t>, which are made by reacting a base with fats.</a:t>
            </a:r>
          </a:p>
          <a:p>
            <a:pPr marL="662940" lvl="2" indent="0">
              <a:spcBef>
                <a:spcPts val="0"/>
              </a:spcBef>
              <a:buNone/>
            </a:pPr>
            <a:endParaRPr lang="en-CA" sz="2000" dirty="0" smtClean="0"/>
          </a:p>
          <a:p>
            <a:pPr indent="-342900">
              <a:spcBef>
                <a:spcPts val="0"/>
              </a:spcBef>
              <a:buFont typeface="+mj-lt"/>
              <a:buAutoNum type="arabicPeriod" startAt="4"/>
            </a:pPr>
            <a:endParaRPr lang="en-CA" sz="2000" dirty="0"/>
          </a:p>
          <a:p>
            <a:pPr indent="-342900">
              <a:spcBef>
                <a:spcPts val="0"/>
              </a:spcBef>
              <a:buFont typeface="+mj-lt"/>
              <a:buAutoNum type="arabicPeriod" startAt="4"/>
            </a:pPr>
            <a:endParaRPr lang="en-CA" sz="2000" dirty="0" smtClean="0"/>
          </a:p>
          <a:p>
            <a:pPr indent="-342900">
              <a:spcBef>
                <a:spcPts val="0"/>
              </a:spcBef>
              <a:buFont typeface="+mj-lt"/>
              <a:buAutoNum type="arabicPeriod" startAt="4"/>
            </a:pPr>
            <a:endParaRPr lang="en-CA" sz="2000" dirty="0" smtClean="0"/>
          </a:p>
          <a:p>
            <a:pPr indent="-342900">
              <a:spcBef>
                <a:spcPts val="0"/>
              </a:spcBef>
              <a:buFont typeface="+mj-lt"/>
              <a:buAutoNum type="arabicPeriod" startAt="4"/>
            </a:pPr>
            <a:endParaRPr lang="en-CA" sz="2000" dirty="0" smtClean="0"/>
          </a:p>
          <a:p>
            <a:pPr indent="-342900">
              <a:spcBef>
                <a:spcPts val="0"/>
              </a:spcBef>
              <a:buFont typeface="+mj-lt"/>
              <a:buAutoNum type="arabicPeriod" startAt="4"/>
            </a:pPr>
            <a:r>
              <a:rPr lang="en-CA" sz="2000" b="1" u="sng" cap="all" dirty="0" smtClean="0"/>
              <a:t>Caustic</a:t>
            </a:r>
            <a:r>
              <a:rPr lang="en-CA" sz="2000" dirty="0" smtClean="0"/>
              <a:t> </a:t>
            </a:r>
          </a:p>
          <a:p>
            <a:pPr lvl="2" indent="-342900">
              <a:spcBef>
                <a:spcPts val="0"/>
              </a:spcBef>
            </a:pPr>
            <a:r>
              <a:rPr lang="en-CA" sz="2000" dirty="0" smtClean="0"/>
              <a:t>Reacts with </a:t>
            </a:r>
            <a:r>
              <a:rPr lang="en-CA" sz="2000" b="1" u="sng" cap="all" dirty="0" smtClean="0"/>
              <a:t>living tissue</a:t>
            </a:r>
            <a:r>
              <a:rPr lang="en-CA" sz="2000" dirty="0" smtClean="0"/>
              <a:t> to </a:t>
            </a:r>
            <a:r>
              <a:rPr lang="en-CA" sz="2000" b="1" u="sng" cap="all" dirty="0" smtClean="0"/>
              <a:t>break </a:t>
            </a:r>
            <a:r>
              <a:rPr lang="en-CA" sz="2000" dirty="0" smtClean="0"/>
              <a:t>it down.</a:t>
            </a:r>
          </a:p>
          <a:p>
            <a:pPr lvl="2" indent="-342900">
              <a:spcBef>
                <a:spcPts val="0"/>
              </a:spcBef>
            </a:pPr>
            <a:r>
              <a:rPr lang="en-CA" sz="2000" dirty="0" smtClean="0"/>
              <a:t>Used in </a:t>
            </a:r>
            <a:r>
              <a:rPr lang="en-CA" sz="2000" b="1" u="sng" cap="all" dirty="0" smtClean="0"/>
              <a:t>drain</a:t>
            </a:r>
            <a:r>
              <a:rPr lang="en-CA" sz="2000" dirty="0" smtClean="0"/>
              <a:t> cleaners and </a:t>
            </a:r>
            <a:r>
              <a:rPr lang="en-CA" sz="2000" b="1" u="sng" cap="all" dirty="0" smtClean="0"/>
              <a:t>papermaking</a:t>
            </a:r>
            <a:r>
              <a:rPr lang="en-CA" sz="2000" dirty="0" smtClean="0"/>
              <a:t>.</a:t>
            </a:r>
          </a:p>
          <a:p>
            <a:pPr lvl="2" indent="-342900">
              <a:spcBef>
                <a:spcPts val="0"/>
              </a:spcBef>
            </a:pPr>
            <a:endParaRPr lang="en-CA" dirty="0" smtClean="0"/>
          </a:p>
          <a:p>
            <a:pPr lvl="3" indent="-342900">
              <a:spcBef>
                <a:spcPts val="0"/>
              </a:spcBef>
            </a:pPr>
            <a:endParaRPr lang="en-CA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CA" dirty="0"/>
              <a:t>	</a:t>
            </a:r>
            <a:endParaRPr lang="en-CA" dirty="0" smtClean="0"/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5778" y="1988840"/>
            <a:ext cx="2088282" cy="138462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774" y="4339761"/>
            <a:ext cx="3121001" cy="2423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060" y="4714875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8781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7620000" cy="1143000"/>
          </a:xfrm>
        </p:spPr>
        <p:txBody>
          <a:bodyPr/>
          <a:lstStyle/>
          <a:p>
            <a:r>
              <a:rPr lang="en-CA" sz="4200" dirty="0" smtClean="0"/>
              <a:t>Some Common Acids:</a:t>
            </a:r>
            <a:endParaRPr lang="en-CA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8280920" cy="5661248"/>
          </a:xfrm>
        </p:spPr>
        <p:txBody>
          <a:bodyPr>
            <a:normAutofit/>
          </a:bodyPr>
          <a:lstStyle/>
          <a:p>
            <a:pPr marL="1588" lvl="2" indent="0">
              <a:spcBef>
                <a:spcPts val="0"/>
              </a:spcBef>
              <a:buNone/>
            </a:pPr>
            <a:endParaRPr lang="en-CA" dirty="0"/>
          </a:p>
          <a:p>
            <a:pPr marL="1120140" lvl="2" indent="-457200">
              <a:spcBef>
                <a:spcPts val="0"/>
              </a:spcBef>
            </a:pPr>
            <a:endParaRPr lang="en-CA" dirty="0" smtClean="0"/>
          </a:p>
          <a:p>
            <a:pPr lvl="3" indent="-342900">
              <a:spcBef>
                <a:spcPts val="0"/>
              </a:spcBef>
            </a:pPr>
            <a:endParaRPr lang="en-CA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CA" dirty="0"/>
              <a:t>	</a:t>
            </a:r>
            <a:endParaRPr lang="en-CA" dirty="0" smtClean="0"/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endParaRPr lang="en-CA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6703877"/>
              </p:ext>
            </p:extLst>
          </p:nvPr>
        </p:nvGraphicFramePr>
        <p:xfrm>
          <a:off x="251520" y="1052736"/>
          <a:ext cx="7920880" cy="475253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866952"/>
                <a:gridCol w="2586731"/>
                <a:gridCol w="3467197"/>
              </a:tblGrid>
              <a:tr h="4752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Formula</a:t>
                      </a:r>
                      <a:endParaRPr lang="en-CA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Name</a:t>
                      </a:r>
                      <a:endParaRPr lang="en-CA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Found In</a:t>
                      </a:r>
                      <a:endParaRPr lang="en-CA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52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400" baseline="-25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2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SO</a:t>
                      </a:r>
                      <a:r>
                        <a:rPr lang="en-US" sz="2400" baseline="-25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4(aq)</a:t>
                      </a:r>
                      <a:endParaRPr lang="en-CA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Sulfuric Acid</a:t>
                      </a:r>
                      <a:endParaRPr lang="en-CA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Car batteries</a:t>
                      </a:r>
                      <a:endParaRPr lang="en-CA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52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HCl</a:t>
                      </a:r>
                      <a:r>
                        <a:rPr lang="en-US" sz="2400" baseline="-25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(aq)</a:t>
                      </a:r>
                      <a:endParaRPr lang="en-CA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Hydrochloric Acid</a:t>
                      </a:r>
                      <a:endParaRPr lang="en-CA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Stomach acid</a:t>
                      </a:r>
                      <a:endParaRPr lang="en-CA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52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400" baseline="-25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2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CO</a:t>
                      </a:r>
                      <a:r>
                        <a:rPr lang="en-US" sz="2400" baseline="-25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3(aq)</a:t>
                      </a:r>
                      <a:endParaRPr lang="en-CA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Carbonic Acid</a:t>
                      </a:r>
                      <a:endParaRPr lang="en-CA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Soft drinks</a:t>
                      </a:r>
                      <a:endParaRPr lang="en-CA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52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400" baseline="-25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2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PO</a:t>
                      </a:r>
                      <a:r>
                        <a:rPr lang="en-US" sz="2400" baseline="-25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4(aq)</a:t>
                      </a:r>
                      <a:endParaRPr lang="en-CA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Phosphoric Acid</a:t>
                      </a:r>
                      <a:endParaRPr lang="en-CA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Soft drinks</a:t>
                      </a:r>
                      <a:endParaRPr lang="en-CA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52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HNO</a:t>
                      </a:r>
                      <a:r>
                        <a:rPr lang="en-US" sz="2400" baseline="-25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3(aq)</a:t>
                      </a:r>
                      <a:endParaRPr lang="en-CA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Nitric Acid</a:t>
                      </a:r>
                      <a:endParaRPr lang="en-CA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Explosives</a:t>
                      </a:r>
                      <a:endParaRPr lang="en-CA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52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HC</a:t>
                      </a:r>
                      <a:r>
                        <a:rPr lang="en-US" sz="2400" baseline="-25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2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400" baseline="-25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2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O</a:t>
                      </a:r>
                      <a:r>
                        <a:rPr lang="en-US" sz="2400" baseline="-25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2(aq)</a:t>
                      </a:r>
                      <a:endParaRPr lang="en-CA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Acetic Acid</a:t>
                      </a:r>
                      <a:endParaRPr lang="en-CA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Vinegar</a:t>
                      </a:r>
                      <a:endParaRPr lang="en-CA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52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HC</a:t>
                      </a:r>
                      <a:r>
                        <a:rPr lang="en-US" sz="2400" baseline="-25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r>
                        <a:rPr lang="en-US" sz="2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400" baseline="-25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r>
                        <a:rPr lang="en-US" sz="2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O</a:t>
                      </a:r>
                      <a:r>
                        <a:rPr lang="en-US" sz="2400" baseline="-25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7(aq)</a:t>
                      </a:r>
                      <a:endParaRPr lang="en-CA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Citric Acid</a:t>
                      </a:r>
                      <a:endParaRPr lang="en-CA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Oranges, lemons</a:t>
                      </a:r>
                      <a:endParaRPr lang="en-CA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52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HC</a:t>
                      </a:r>
                      <a:r>
                        <a:rPr lang="en-US" sz="2400" baseline="-25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2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400" baseline="-25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r>
                        <a:rPr lang="en-US" sz="2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O</a:t>
                      </a:r>
                      <a:r>
                        <a:rPr lang="en-US" sz="2400" baseline="-25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3(aq)</a:t>
                      </a:r>
                      <a:endParaRPr lang="en-CA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Lactic Acid</a:t>
                      </a:r>
                      <a:endParaRPr lang="en-CA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Sour milk, muscle fatigue</a:t>
                      </a:r>
                      <a:endParaRPr lang="en-CA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52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HC</a:t>
                      </a:r>
                      <a:r>
                        <a:rPr lang="en-US" sz="2400" baseline="-25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</a:t>
                      </a:r>
                      <a:r>
                        <a:rPr lang="en-US" sz="2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400" baseline="-25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r>
                        <a:rPr lang="en-US" sz="2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O</a:t>
                      </a:r>
                      <a:r>
                        <a:rPr lang="en-US" sz="2400" baseline="-25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4(aq)</a:t>
                      </a:r>
                      <a:endParaRPr lang="en-CA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Acetylsalicylic Acid</a:t>
                      </a:r>
                      <a:endParaRPr lang="en-CA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Aspirin</a:t>
                      </a:r>
                      <a:endParaRPr lang="en-CA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0297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7620000" cy="1143000"/>
          </a:xfrm>
        </p:spPr>
        <p:txBody>
          <a:bodyPr/>
          <a:lstStyle/>
          <a:p>
            <a:r>
              <a:rPr lang="en-CA" sz="4200" dirty="0" smtClean="0"/>
              <a:t>Some Common Bases:</a:t>
            </a:r>
            <a:endParaRPr lang="en-CA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8280920" cy="5661248"/>
          </a:xfrm>
        </p:spPr>
        <p:txBody>
          <a:bodyPr>
            <a:normAutofit/>
          </a:bodyPr>
          <a:lstStyle/>
          <a:p>
            <a:pPr marL="1588" lvl="2" indent="0">
              <a:spcBef>
                <a:spcPts val="0"/>
              </a:spcBef>
              <a:buNone/>
            </a:pPr>
            <a:endParaRPr lang="en-CA" dirty="0"/>
          </a:p>
          <a:p>
            <a:pPr marL="1120140" lvl="2" indent="-457200">
              <a:spcBef>
                <a:spcPts val="0"/>
              </a:spcBef>
            </a:pPr>
            <a:endParaRPr lang="en-CA" dirty="0" smtClean="0"/>
          </a:p>
          <a:p>
            <a:pPr lvl="3" indent="-342900">
              <a:spcBef>
                <a:spcPts val="0"/>
              </a:spcBef>
            </a:pPr>
            <a:endParaRPr lang="en-CA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CA" dirty="0"/>
              <a:t>	</a:t>
            </a:r>
            <a:endParaRPr lang="en-CA" dirty="0" smtClean="0"/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endParaRPr lang="en-CA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2958976"/>
              </p:ext>
            </p:extLst>
          </p:nvPr>
        </p:nvGraphicFramePr>
        <p:xfrm>
          <a:off x="251520" y="1628800"/>
          <a:ext cx="7920880" cy="237626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866952"/>
                <a:gridCol w="3101600"/>
                <a:gridCol w="2952328"/>
              </a:tblGrid>
              <a:tr h="4752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Formula</a:t>
                      </a:r>
                      <a:endParaRPr lang="en-CA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Name</a:t>
                      </a:r>
                      <a:endParaRPr lang="en-CA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Found In</a:t>
                      </a:r>
                      <a:endParaRPr lang="en-CA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52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NaOH</a:t>
                      </a:r>
                      <a:r>
                        <a:rPr lang="en-US" sz="2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2400" dirty="0" err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aq</a:t>
                      </a:r>
                      <a:r>
                        <a:rPr lang="en-US" sz="2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)</a:t>
                      </a:r>
                      <a:endParaRPr lang="en-CA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Sodium hydroxide</a:t>
                      </a:r>
                      <a:endParaRPr lang="en-CA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Drain cleaner</a:t>
                      </a:r>
                      <a:endParaRPr lang="en-CA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52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KOH(aq)</a:t>
                      </a:r>
                      <a:endParaRPr lang="en-CA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Potassium hydroxide</a:t>
                      </a:r>
                      <a:endParaRPr lang="en-CA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Soap, cosmetics</a:t>
                      </a:r>
                      <a:endParaRPr lang="en-CA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52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Al(OH)</a:t>
                      </a:r>
                      <a:r>
                        <a:rPr lang="en-US" sz="2400" baseline="-25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2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(aq)</a:t>
                      </a:r>
                      <a:endParaRPr lang="en-CA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Aluminum hydroxide</a:t>
                      </a:r>
                      <a:endParaRPr lang="en-CA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Antacids</a:t>
                      </a:r>
                      <a:endParaRPr lang="en-CA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52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NH</a:t>
                      </a:r>
                      <a:r>
                        <a:rPr lang="en-US" sz="2400" baseline="-25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en-US" sz="2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OH(aq)</a:t>
                      </a:r>
                      <a:endParaRPr lang="en-CA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Ammonium Hydroxide</a:t>
                      </a:r>
                      <a:endParaRPr lang="en-CA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Ammonia, </a:t>
                      </a:r>
                      <a:r>
                        <a:rPr lang="en-US" sz="2400" dirty="0" err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windex</a:t>
                      </a:r>
                      <a:endParaRPr lang="en-CA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9728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441</TotalTime>
  <Words>722</Words>
  <Application>Microsoft Office PowerPoint</Application>
  <PresentationFormat>On-screen Show (4:3)</PresentationFormat>
  <Paragraphs>226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Adjacency</vt:lpstr>
      <vt:lpstr>Acids &amp; Bases</vt:lpstr>
      <vt:lpstr>What the heck are acids &amp; bases? </vt:lpstr>
      <vt:lpstr>Definition of Acids and Bases: </vt:lpstr>
      <vt:lpstr>Properties of Acids:</vt:lpstr>
      <vt:lpstr>Properties of acids:</vt:lpstr>
      <vt:lpstr>Properties of Bases:</vt:lpstr>
      <vt:lpstr>Properties of bases:</vt:lpstr>
      <vt:lpstr>Some Common Acids:</vt:lpstr>
      <vt:lpstr>Some Common Bases:</vt:lpstr>
      <vt:lpstr>Testing acids and bases…</vt:lpstr>
      <vt:lpstr>Testing acids and bases…</vt:lpstr>
      <vt:lpstr>Testing acids and bases…</vt:lpstr>
      <vt:lpstr>Testing acids and bases…</vt:lpstr>
      <vt:lpstr>Testing acids and bases…</vt:lpstr>
      <vt:lpstr>Testing acids and bases…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Atomic Mass &amp; Isotopes</dc:title>
  <dc:creator>Admin</dc:creator>
  <cp:lastModifiedBy>Admin</cp:lastModifiedBy>
  <cp:revision>36</cp:revision>
  <dcterms:created xsi:type="dcterms:W3CDTF">2013-06-25T13:20:08Z</dcterms:created>
  <dcterms:modified xsi:type="dcterms:W3CDTF">2014-08-12T18:57:25Z</dcterms:modified>
</cp:coreProperties>
</file>